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3" r:id="rId4"/>
    <p:sldId id="267" r:id="rId5"/>
    <p:sldId id="585" r:id="rId6"/>
    <p:sldId id="268" r:id="rId7"/>
    <p:sldId id="264" r:id="rId8"/>
    <p:sldId id="269" r:id="rId9"/>
    <p:sldId id="551" r:id="rId10"/>
    <p:sldId id="572" r:id="rId11"/>
    <p:sldId id="577" r:id="rId12"/>
    <p:sldId id="560" r:id="rId13"/>
    <p:sldId id="262" r:id="rId14"/>
    <p:sldId id="565" r:id="rId15"/>
    <p:sldId id="561" r:id="rId16"/>
    <p:sldId id="564" r:id="rId17"/>
    <p:sldId id="566" r:id="rId18"/>
    <p:sldId id="574" r:id="rId19"/>
    <p:sldId id="579" r:id="rId20"/>
    <p:sldId id="587" r:id="rId21"/>
    <p:sldId id="562" r:id="rId22"/>
    <p:sldId id="576" r:id="rId23"/>
    <p:sldId id="588" r:id="rId24"/>
    <p:sldId id="567" r:id="rId25"/>
    <p:sldId id="568" r:id="rId26"/>
    <p:sldId id="563" r:id="rId27"/>
    <p:sldId id="258" r:id="rId28"/>
    <p:sldId id="578" r:id="rId29"/>
    <p:sldId id="581" r:id="rId30"/>
    <p:sldId id="570" r:id="rId31"/>
    <p:sldId id="569" r:id="rId32"/>
    <p:sldId id="259" r:id="rId33"/>
    <p:sldId id="571" r:id="rId34"/>
    <p:sldId id="266" r:id="rId35"/>
    <p:sldId id="573" r:id="rId36"/>
    <p:sldId id="582" r:id="rId37"/>
    <p:sldId id="583" r:id="rId38"/>
    <p:sldId id="58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5"/>
    <p:restoredTop sz="91473"/>
  </p:normalViewPr>
  <p:slideViewPr>
    <p:cSldViewPr snapToGrid="0">
      <p:cViewPr varScale="1">
        <p:scale>
          <a:sx n="95" d="100"/>
          <a:sy n="95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4B77-5BD2-CF4E-BB53-69580838DBF2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E9BB-9492-224A-A20D-F0E1583D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2E9BB-9492-224A-A20D-F0E1583D3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7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2E9BB-9492-224A-A20D-F0E1583D34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8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2E9BB-9492-224A-A20D-F0E1583D34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D439-57A9-8D4D-6CB2-E6A60B075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339F8-C68C-9DBD-A4BA-AF87FFD41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FF27-3867-5A77-7057-FB65671C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19043-EEBE-E1BA-6FD0-76CC5173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21CE-6FB2-EC3F-509C-56CC098B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D2C9-471B-E114-24CB-E54AE1B8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75789-C3FE-DEDA-6843-64F1D4A2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196E-527C-CC7F-1B6C-9DD85729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AA3F3-195E-CE00-4ED8-AE4DE94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88C0-AEE1-8F6F-EF29-1F787A84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DDA8F-7CE1-4347-152A-3FEB7FFE2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6FE1D-34DA-FAEC-E704-C79395B1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1B57A-7996-DABB-B685-B75E3308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8A33-207E-F33D-436C-FC8D2ABD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82E34-ABCC-996F-4DC3-37DED85E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6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47C3-ED00-7992-D5FA-53722A56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9CB3E-2F99-BD81-3388-B55C5E3F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97631-97C7-D7B1-0AB5-96B5C887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4A09C-956C-2EDA-488A-FCEEE6B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B6A7A-0F7F-278A-DA95-32AF77BE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D182-EE94-83E2-E9A5-6A22AB9C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05573-547E-BD45-4350-0D550596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6E35-874E-07C2-EBD1-6A0F9120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4FF-DEB4-6F43-2483-75115257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7E63-BEAD-9401-9851-7A9EB5DA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9013-6524-CE26-E70B-04EA504E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F2680-0895-DFE4-73F3-487DAD07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D0512-ADE7-FF2C-FCDC-D4EB15CBE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6A8CA-5426-9F0E-B047-1919E176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48B67-DEAF-C09A-5026-5583D5BE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22E11-4D63-B08F-C7EC-D677474C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09B3-A382-E733-EF8A-E7DFAB72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1463F-B9DE-5156-04B0-5371B009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43CD0-6155-8BCB-4C5B-560072BC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7E4C1-1732-978B-2F57-0F84C5B61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7D5D5-2786-048F-1F6D-10A9E3FCF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5C998-8A11-187F-9269-DA091C33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F014D-62AF-5314-5411-DD39945F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2CCB0-F717-5CDD-19E5-46D5A5E9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059D-8404-DF43-05D4-E037CF22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D002-9FEA-A386-34AF-096A87FA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DE076-61E4-D62F-CC3D-3E831C1A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9549E-ED91-5B84-624C-1BC9A4DD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DC5AD-A81A-A3F1-A64C-1D2DB7D4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89541-AA14-F084-91C8-099E740B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D34BC-3A8C-27CD-3A83-2233F6DA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1275-50A7-F7F1-4BB3-B7FF0DBF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E2C55-3D53-13D0-E177-A7C20BAD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2EAEC-5AFC-5B7C-8A27-658E39CD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ADBFD-C65D-C27B-B68B-84F9AD37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E405C-3273-5422-640A-FE03658B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90107-9CCD-FC43-152F-D7244983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CE9F-564A-6450-0405-BF174A46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646D3-5054-B487-CD28-0D2FB0986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2DCC6-8703-120D-67EB-EED70F329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44FC-1D1C-3225-E3E1-EB83F9B0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26F7-1362-AC68-6580-F1DB3020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8D076-6B22-FA1E-CEDA-567D1377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0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22901-B59C-EA11-6D80-7A42B27F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49964-B652-0349-98A2-7D6505AC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6FF4D-0A88-0A14-39B0-AB9117BD6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4B29A-9301-CC4B-B9F5-F0A3B6DF74E2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C2A4-3066-0936-9B60-E3BE6369C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0303-697E-4CFF-7D2C-AB01AF967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6B820-BC8E-AA4B-A539-E8F12808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789E1F-8457-5DB1-5664-117B1B1343D8}"/>
              </a:ext>
            </a:extLst>
          </p:cNvPr>
          <p:cNvSpPr txBox="1"/>
          <p:nvPr/>
        </p:nvSpPr>
        <p:spPr>
          <a:xfrm>
            <a:off x="719676" y="347547"/>
            <a:ext cx="827583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Before we start...</a:t>
            </a:r>
          </a:p>
          <a:p>
            <a:endParaRPr lang="en-US" sz="4000" dirty="0"/>
          </a:p>
          <a:p>
            <a:pPr marL="257175" indent="-257175">
              <a:buAutoNum type="arabicPeriod"/>
            </a:pPr>
            <a:r>
              <a:rPr lang="en-US" sz="6600" dirty="0"/>
              <a:t> Recording - yes</a:t>
            </a:r>
          </a:p>
          <a:p>
            <a:pPr marL="257175" indent="-257175">
              <a:buAutoNum type="arabicPeriod"/>
            </a:pPr>
            <a:r>
              <a:rPr lang="en-US" sz="6600" dirty="0"/>
              <a:t> Share Slides - yes</a:t>
            </a:r>
          </a:p>
          <a:p>
            <a:pPr marL="257175" indent="-257175">
              <a:buFontTx/>
              <a:buAutoNum type="arabicPeriod"/>
            </a:pPr>
            <a:r>
              <a:rPr lang="en-US" sz="6600" dirty="0"/>
              <a:t> Questions in chat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002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7" y="249684"/>
            <a:ext cx="386617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>
                <a:highlight>
                  <a:srgbClr val="FFFF00"/>
                </a:highlight>
                <a:latin typeface="+mn-lt"/>
              </a:rPr>
              <a:t>Neighbors</a:t>
            </a:r>
          </a:p>
          <a:p>
            <a:pPr eaLnBrk="1" hangingPunct="1">
              <a:defRPr/>
            </a:pPr>
            <a:r>
              <a:rPr lang="en-US" altLang="en-US" sz="6000" b="1" dirty="0">
                <a:highlight>
                  <a:srgbClr val="FFFF00"/>
                </a:highlight>
                <a:latin typeface="+mn-lt"/>
              </a:rPr>
              <a:t>Need…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>
            <a:off x="6977836" y="89764"/>
            <a:ext cx="6516729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6977837" y="1188007"/>
            <a:ext cx="545711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>
            <a:off x="6977837" y="2277930"/>
            <a:ext cx="545711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>
            <a:off x="6977837" y="3413727"/>
            <a:ext cx="6438254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2"/>
                </a:solidFill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2361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7" y="249684"/>
            <a:ext cx="3866173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dirty="0">
                <a:highlight>
                  <a:srgbClr val="FFFF00"/>
                </a:highlight>
                <a:latin typeface="+mn-lt"/>
              </a:rPr>
              <a:t>Neighbors</a:t>
            </a:r>
          </a:p>
          <a:p>
            <a:pPr eaLnBrk="1" hangingPunct="1">
              <a:defRPr/>
            </a:pPr>
            <a:r>
              <a:rPr lang="en-US" altLang="en-US" sz="6000" b="1" dirty="0">
                <a:highlight>
                  <a:srgbClr val="FFFF00"/>
                </a:highlight>
                <a:latin typeface="+mn-lt"/>
              </a:rPr>
              <a:t>Need…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>
            <a:off x="6977836" y="89764"/>
            <a:ext cx="6516729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6977837" y="1188007"/>
            <a:ext cx="545711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>
            <a:off x="6977837" y="2277930"/>
            <a:ext cx="545711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>
            <a:off x="6977837" y="3413727"/>
            <a:ext cx="6438254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2"/>
                </a:solidFill>
              </a:rPr>
              <a:t>People Skills</a:t>
            </a:r>
          </a:p>
        </p:txBody>
      </p:sp>
      <p:sp>
        <p:nvSpPr>
          <p:cNvPr id="4" name="TextBox 48">
            <a:extLst>
              <a:ext uri="{FF2B5EF4-FFF2-40B4-BE49-F238E27FC236}">
                <a16:creationId xmlns:a16="http://schemas.microsoft.com/office/drawing/2014/main" id="{58FCAC5C-E55E-722B-9A7C-5611C025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266" y="4104990"/>
            <a:ext cx="2600195" cy="6313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4400" b="1" dirty="0">
                <a:latin typeface="+mn-lt"/>
              </a:rPr>
              <a:t>Greeter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40D893-99D8-6575-29C6-DEF2E4951418}"/>
              </a:ext>
            </a:extLst>
          </p:cNvPr>
          <p:cNvCxnSpPr>
            <a:cxnSpLocks/>
          </p:cNvCxnSpPr>
          <p:nvPr/>
        </p:nvCxnSpPr>
        <p:spPr>
          <a:xfrm>
            <a:off x="2612109" y="2279678"/>
            <a:ext cx="645391" cy="651927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211724DF-93C5-6B58-8F7C-6EC922444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3257500" y="2931605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B49FE6-4A32-2EBC-35A8-305843E1A205}"/>
              </a:ext>
            </a:extLst>
          </p:cNvPr>
          <p:cNvCxnSpPr>
            <a:cxnSpLocks/>
          </p:cNvCxnSpPr>
          <p:nvPr/>
        </p:nvCxnSpPr>
        <p:spPr>
          <a:xfrm flipV="1">
            <a:off x="3937000" y="711200"/>
            <a:ext cx="2819400" cy="204181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AC9DD4-8CFB-CF30-2616-014AAF3AED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959915" y="1742005"/>
            <a:ext cx="3017922" cy="149756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0E75F-8317-0B3A-961D-F7B817D1506E}"/>
              </a:ext>
            </a:extLst>
          </p:cNvPr>
          <p:cNvCxnSpPr>
            <a:cxnSpLocks/>
          </p:cNvCxnSpPr>
          <p:nvPr/>
        </p:nvCxnSpPr>
        <p:spPr>
          <a:xfrm flipV="1">
            <a:off x="3970464" y="2931605"/>
            <a:ext cx="2929739" cy="64944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C2CAB3-DC3C-42F2-252D-91FB4F0516C8}"/>
              </a:ext>
            </a:extLst>
          </p:cNvPr>
          <p:cNvCxnSpPr>
            <a:cxnSpLocks/>
          </p:cNvCxnSpPr>
          <p:nvPr/>
        </p:nvCxnSpPr>
        <p:spPr>
          <a:xfrm>
            <a:off x="3959915" y="3830916"/>
            <a:ext cx="2796485" cy="1789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ty Tent Stock Vector Illustration and Royalty Free Party Tent Clipart">
            <a:extLst>
              <a:ext uri="{FF2B5EF4-FFF2-40B4-BE49-F238E27FC236}">
                <a16:creationId xmlns:a16="http://schemas.microsoft.com/office/drawing/2014/main" id="{99004F57-C449-5618-150D-2BDA78F2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914"/>
          <a:stretch/>
        </p:blipFill>
        <p:spPr bwMode="auto">
          <a:xfrm>
            <a:off x="5117590" y="0"/>
            <a:ext cx="3209884" cy="2701637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rty Tent Stock Vector Illustration and Royalty Free Party Tent Clipart">
            <a:extLst>
              <a:ext uri="{FF2B5EF4-FFF2-40B4-BE49-F238E27FC236}">
                <a16:creationId xmlns:a16="http://schemas.microsoft.com/office/drawing/2014/main" id="{E7F26593-C019-9532-A446-23AF5FE54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1" b="6437"/>
          <a:stretch/>
        </p:blipFill>
        <p:spPr bwMode="auto">
          <a:xfrm>
            <a:off x="5326444" y="3657600"/>
            <a:ext cx="3692144" cy="3200400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rty Tent Stock Vector Illustration and Royalty Free Party Tent Clipart">
            <a:extLst>
              <a:ext uri="{FF2B5EF4-FFF2-40B4-BE49-F238E27FC236}">
                <a16:creationId xmlns:a16="http://schemas.microsoft.com/office/drawing/2014/main" id="{9B362C7D-1C48-4FD0-D4E4-29805712B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0" b="6780"/>
          <a:stretch/>
        </p:blipFill>
        <p:spPr bwMode="auto">
          <a:xfrm>
            <a:off x="880682" y="2333296"/>
            <a:ext cx="3702423" cy="3200400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arty Tent Stock Vector Illustration and Royalty Free Party Tent Clipart">
            <a:extLst>
              <a:ext uri="{FF2B5EF4-FFF2-40B4-BE49-F238E27FC236}">
                <a16:creationId xmlns:a16="http://schemas.microsoft.com/office/drawing/2014/main" id="{51B26D70-3801-4FA2-0ED7-F4C5F7F1E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89" b="9337"/>
          <a:stretch/>
        </p:blipFill>
        <p:spPr bwMode="auto">
          <a:xfrm>
            <a:off x="8624404" y="1600200"/>
            <a:ext cx="3290428" cy="268085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15198" y="2569447"/>
            <a:ext cx="3144135" cy="5433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3399723" cy="16865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 rot="520585">
            <a:off x="4308576" y="2399624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 rot="1490463">
            <a:off x="4069687" y="3290001"/>
            <a:ext cx="24586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3150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oard with black text&#10;&#10;Description automatically generated">
            <a:extLst>
              <a:ext uri="{FF2B5EF4-FFF2-40B4-BE49-F238E27FC236}">
                <a16:creationId xmlns:a16="http://schemas.microsoft.com/office/drawing/2014/main" id="{9F4E474C-40A6-5D1C-7785-FA58770E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93" y="0"/>
            <a:ext cx="1002970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2A0D7-4137-0E2F-3185-04CD41845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093" y="-1"/>
            <a:ext cx="100297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15198" y="2569447"/>
            <a:ext cx="3144135" cy="5433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3399723" cy="16865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 rot="520585">
            <a:off x="4308576" y="2399624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 rot="1490463">
            <a:off x="4069687" y="3290001"/>
            <a:ext cx="24586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37549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0" grpId="0"/>
      <p:bldP spid="57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D4B63-721B-E23E-908D-5002F8F9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9233"/>
            <a:ext cx="12196094" cy="49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9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15198" y="2569447"/>
            <a:ext cx="3144135" cy="5433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3399723" cy="16865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 rot="520585">
            <a:off x="4308576" y="2399624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 rot="1490463">
            <a:off x="4069687" y="3290001"/>
            <a:ext cx="24586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20149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  <p:bldP spid="5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F162AF-0EF0-8B09-24C4-638E2FCF1531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/>
              <a:t>Experience the paper system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9600" b="1" dirty="0">
                <a:solidFill>
                  <a:srgbClr val="FF0000"/>
                </a:solidFill>
              </a:rPr>
              <a:t>“Have / Need form”</a:t>
            </a:r>
          </a:p>
        </p:txBody>
      </p:sp>
    </p:spTree>
    <p:extLst>
      <p:ext uri="{BB962C8B-B14F-4D97-AF65-F5344CB8AC3E}">
        <p14:creationId xmlns:p14="http://schemas.microsoft.com/office/powerpoint/2010/main" val="133977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aper with red text&#10;&#10;Description automatically generated">
            <a:extLst>
              <a:ext uri="{FF2B5EF4-FFF2-40B4-BE49-F238E27FC236}">
                <a16:creationId xmlns:a16="http://schemas.microsoft.com/office/drawing/2014/main" id="{B6A6945B-6790-D1A0-1E40-CA32FE649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0"/>
            <a:ext cx="10586720" cy="67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681766-E839-EC3B-92D0-BB9D7F399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2" y="167268"/>
            <a:ext cx="4726263" cy="6643775"/>
          </a:xfrm>
          <a:prstGeom prst="rect">
            <a:avLst/>
          </a:prstGeom>
        </p:spPr>
      </p:pic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1566A182-4CFC-7DC7-B7E0-3FBB60650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/>
          <a:stretch/>
        </p:blipFill>
        <p:spPr>
          <a:xfrm>
            <a:off x="237622" y="167268"/>
            <a:ext cx="11698953" cy="66437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566096-0AD2-CE6B-E7C8-F2D60CE99BC5}"/>
              </a:ext>
            </a:extLst>
          </p:cNvPr>
          <p:cNvSpPr/>
          <p:nvPr/>
        </p:nvSpPr>
        <p:spPr>
          <a:xfrm>
            <a:off x="9467385" y="2256910"/>
            <a:ext cx="43489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04B8F1-80D1-613C-F472-5DE6C0BC9438}"/>
              </a:ext>
            </a:extLst>
          </p:cNvPr>
          <p:cNvSpPr/>
          <p:nvPr/>
        </p:nvSpPr>
        <p:spPr>
          <a:xfrm rot="21127700">
            <a:off x="3472070" y="5506616"/>
            <a:ext cx="702365" cy="435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nk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52E5FE93-AE38-08C2-AB8A-E1872DF6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7" y="0"/>
            <a:ext cx="10863534" cy="69046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83D2F6-AEA1-D0E3-C0F6-D5CEA27C701C}"/>
              </a:ext>
            </a:extLst>
          </p:cNvPr>
          <p:cNvSpPr/>
          <p:nvPr/>
        </p:nvSpPr>
        <p:spPr>
          <a:xfrm>
            <a:off x="3025588" y="147918"/>
            <a:ext cx="1667436" cy="605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577254-6299-9B9A-F92E-14656C4A5C23}"/>
              </a:ext>
            </a:extLst>
          </p:cNvPr>
          <p:cNvSpPr/>
          <p:nvPr/>
        </p:nvSpPr>
        <p:spPr>
          <a:xfrm>
            <a:off x="5114365" y="161365"/>
            <a:ext cx="1667436" cy="605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498732-789A-2E73-71CB-E8CC14B5E775}"/>
              </a:ext>
            </a:extLst>
          </p:cNvPr>
          <p:cNvSpPr/>
          <p:nvPr/>
        </p:nvSpPr>
        <p:spPr>
          <a:xfrm>
            <a:off x="7203142" y="161365"/>
            <a:ext cx="1667436" cy="605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7098F8-CD82-9C4E-2380-1D53A1742928}"/>
              </a:ext>
            </a:extLst>
          </p:cNvPr>
          <p:cNvSpPr/>
          <p:nvPr/>
        </p:nvSpPr>
        <p:spPr>
          <a:xfrm>
            <a:off x="9383806" y="134471"/>
            <a:ext cx="1667436" cy="605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15198" y="2569447"/>
            <a:ext cx="3144135" cy="5433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3399723" cy="16865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 rot="520585">
            <a:off x="4308576" y="2399624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 rot="1490463">
            <a:off x="4069687" y="3290001"/>
            <a:ext cx="24586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27343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F162AF-0EF0-8B09-24C4-638E2FCF1531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/>
              <a:t>Experience the paper system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9600" b="1" dirty="0">
                <a:solidFill>
                  <a:srgbClr val="FF0000"/>
                </a:solidFill>
              </a:rPr>
              <a:t>“Volunteer form”</a:t>
            </a:r>
          </a:p>
        </p:txBody>
      </p:sp>
    </p:spTree>
    <p:extLst>
      <p:ext uri="{BB962C8B-B14F-4D97-AF65-F5344CB8AC3E}">
        <p14:creationId xmlns:p14="http://schemas.microsoft.com/office/powerpoint/2010/main" val="81449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orm&#10;&#10;Description automatically generated">
            <a:extLst>
              <a:ext uri="{FF2B5EF4-FFF2-40B4-BE49-F238E27FC236}">
                <a16:creationId xmlns:a16="http://schemas.microsoft.com/office/drawing/2014/main" id="{FBE5E4C4-3102-2D34-F4CC-395965C4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2" y="252886"/>
            <a:ext cx="10394576" cy="6403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0283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98DF52-0DDF-61D2-6BA1-EB3390EE3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30" y="219975"/>
            <a:ext cx="4573180" cy="6418049"/>
          </a:xfrm>
          <a:prstGeom prst="rect">
            <a:avLst/>
          </a:prstGeom>
        </p:spPr>
      </p:pic>
      <p:pic>
        <p:nvPicPr>
          <p:cNvPr id="4" name="Picture 3" descr="A plastic bag with labels in it&#10;&#10;Description automatically generated">
            <a:extLst>
              <a:ext uri="{FF2B5EF4-FFF2-40B4-BE49-F238E27FC236}">
                <a16:creationId xmlns:a16="http://schemas.microsoft.com/office/drawing/2014/main" id="{FA41206F-31DA-0F2F-07FE-5DA05DBB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91" y="123812"/>
            <a:ext cx="4966781" cy="66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lear plastic bags with labels on a wood surface&#10;&#10;Description automatically generated">
            <a:extLst>
              <a:ext uri="{FF2B5EF4-FFF2-40B4-BE49-F238E27FC236}">
                <a16:creationId xmlns:a16="http://schemas.microsoft.com/office/drawing/2014/main" id="{1FA90042-C6B8-468B-F16F-CA01661D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7" y="0"/>
            <a:ext cx="9739745" cy="73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6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2093" name="TextBox 42">
            <a:extLst>
              <a:ext uri="{FF2B5EF4-FFF2-40B4-BE49-F238E27FC236}">
                <a16:creationId xmlns:a16="http://schemas.microsoft.com/office/drawing/2014/main" id="{F483B30F-BE5E-E0A5-BD47-DB1AF17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60" y="3518586"/>
            <a:ext cx="1722586" cy="109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Hub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Manager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15198" y="2569447"/>
            <a:ext cx="3144135" cy="5433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3399723" cy="168656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pic>
        <p:nvPicPr>
          <p:cNvPr id="4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5FF4576F-12D3-252B-0996-5924931FB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569980" y="3077037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98C15F6-9B93-33D5-572D-F6915A7BDF56}"/>
              </a:ext>
            </a:extLst>
          </p:cNvPr>
          <p:cNvSpPr txBox="1"/>
          <p:nvPr/>
        </p:nvSpPr>
        <p:spPr>
          <a:xfrm rot="520585">
            <a:off x="4308576" y="2399624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Stuff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82607-59F0-535E-E7CC-8AFD19B4CCB0}"/>
              </a:ext>
            </a:extLst>
          </p:cNvPr>
          <p:cNvSpPr txBox="1"/>
          <p:nvPr/>
        </p:nvSpPr>
        <p:spPr>
          <a:xfrm rot="1490463">
            <a:off x="4069687" y="3290001"/>
            <a:ext cx="245863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People Skills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4EF8DB-EDFE-4CAE-7783-5ACB28EB5A7E}"/>
              </a:ext>
            </a:extLst>
          </p:cNvPr>
          <p:cNvSpPr/>
          <p:nvPr/>
        </p:nvSpPr>
        <p:spPr>
          <a:xfrm>
            <a:off x="175746" y="2936844"/>
            <a:ext cx="2122218" cy="2028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2093" name="TextBox 42">
            <a:extLst>
              <a:ext uri="{FF2B5EF4-FFF2-40B4-BE49-F238E27FC236}">
                <a16:creationId xmlns:a16="http://schemas.microsoft.com/office/drawing/2014/main" id="{F483B30F-BE5E-E0A5-BD47-DB1AF17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60" y="3518586"/>
            <a:ext cx="1722586" cy="109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Hub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Manager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AA2368-7C73-09A2-E83C-602093A96B81}"/>
              </a:ext>
            </a:extLst>
          </p:cNvPr>
          <p:cNvCxnSpPr>
            <a:cxnSpLocks/>
          </p:cNvCxnSpPr>
          <p:nvPr/>
        </p:nvCxnSpPr>
        <p:spPr>
          <a:xfrm>
            <a:off x="5137061" y="3454156"/>
            <a:ext cx="156265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F2D7DC-9048-2418-9328-0BD2E0A02B41}"/>
              </a:ext>
            </a:extLst>
          </p:cNvPr>
          <p:cNvCxnSpPr>
            <a:cxnSpLocks/>
          </p:cNvCxnSpPr>
          <p:nvPr/>
        </p:nvCxnSpPr>
        <p:spPr>
          <a:xfrm>
            <a:off x="5137061" y="3868581"/>
            <a:ext cx="1626297" cy="56079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9">
            <a:extLst>
              <a:ext uri="{FF2B5EF4-FFF2-40B4-BE49-F238E27FC236}">
                <a16:creationId xmlns:a16="http://schemas.microsoft.com/office/drawing/2014/main" id="{1747F325-47F8-9501-26C0-C5A546B8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52" y="4038523"/>
            <a:ext cx="1375661" cy="522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Message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Taker</a:t>
            </a:r>
          </a:p>
        </p:txBody>
      </p: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96947" y="2677999"/>
            <a:ext cx="783135" cy="49729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914379" cy="57920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E1A9F0F0-5F8A-E63C-0240-A8563975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4338082" y="2922917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pic>
        <p:nvPicPr>
          <p:cNvPr id="4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5FF4576F-12D3-252B-0996-5924931FB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569980" y="3077037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BA6D0DCF-FB20-3AC3-EFC5-BB8C7DFB1CC2}"/>
              </a:ext>
            </a:extLst>
          </p:cNvPr>
          <p:cNvSpPr/>
          <p:nvPr/>
        </p:nvSpPr>
        <p:spPr>
          <a:xfrm>
            <a:off x="3588425" y="2373535"/>
            <a:ext cx="1710948" cy="26446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F427-2899-0B41-E392-D414E516F654}"/>
              </a:ext>
            </a:extLst>
          </p:cNvPr>
          <p:cNvSpPr txBox="1"/>
          <p:nvPr/>
        </p:nvSpPr>
        <p:spPr>
          <a:xfrm>
            <a:off x="419100" y="355600"/>
            <a:ext cx="1135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Managing information</a:t>
            </a:r>
          </a:p>
          <a:p>
            <a:pPr algn="ctr"/>
            <a:r>
              <a:rPr lang="en-US" sz="6600" b="1" dirty="0"/>
              <a:t>the LOW TECH  way…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4868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F427-2899-0B41-E392-D414E516F654}"/>
              </a:ext>
            </a:extLst>
          </p:cNvPr>
          <p:cNvSpPr txBox="1"/>
          <p:nvPr/>
        </p:nvSpPr>
        <p:spPr>
          <a:xfrm>
            <a:off x="419100" y="355600"/>
            <a:ext cx="1135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/>
              <a:t>Scenarios</a:t>
            </a:r>
          </a:p>
          <a:p>
            <a:r>
              <a:rPr lang="en-US" sz="5400" dirty="0"/>
              <a:t>If you were the Greeter, what would you do with this neighbor?</a:t>
            </a:r>
          </a:p>
        </p:txBody>
      </p:sp>
    </p:spTree>
    <p:extLst>
      <p:ext uri="{BB962C8B-B14F-4D97-AF65-F5344CB8AC3E}">
        <p14:creationId xmlns:p14="http://schemas.microsoft.com/office/powerpoint/2010/main" val="57088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830A30F-5A6E-5019-638A-0099E74F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6" y="167384"/>
            <a:ext cx="11290207" cy="65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60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2069" name="TextBox 50">
            <a:extLst>
              <a:ext uri="{FF2B5EF4-FFF2-40B4-BE49-F238E27FC236}">
                <a16:creationId xmlns:a16="http://schemas.microsoft.com/office/drawing/2014/main" id="{828440EA-CB51-0326-6D79-348F6305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328" y="6213649"/>
            <a:ext cx="1439754" cy="465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Radio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Operator</a:t>
            </a:r>
          </a:p>
        </p:txBody>
      </p:sp>
      <p:sp>
        <p:nvSpPr>
          <p:cNvPr id="2093" name="TextBox 42">
            <a:extLst>
              <a:ext uri="{FF2B5EF4-FFF2-40B4-BE49-F238E27FC236}">
                <a16:creationId xmlns:a16="http://schemas.microsoft.com/office/drawing/2014/main" id="{F483B30F-BE5E-E0A5-BD47-DB1AF17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60" y="3518586"/>
            <a:ext cx="1722586" cy="109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Hub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Manager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8825C73-9877-7BB4-29A2-1E399FE6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034" y="5840277"/>
            <a:ext cx="2151120" cy="7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Other HUBs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City Officials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AA2368-7C73-09A2-E83C-602093A96B81}"/>
              </a:ext>
            </a:extLst>
          </p:cNvPr>
          <p:cNvCxnSpPr>
            <a:cxnSpLocks/>
          </p:cNvCxnSpPr>
          <p:nvPr/>
        </p:nvCxnSpPr>
        <p:spPr>
          <a:xfrm>
            <a:off x="5137061" y="3454156"/>
            <a:ext cx="156265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F2D7DC-9048-2418-9328-0BD2E0A02B41}"/>
              </a:ext>
            </a:extLst>
          </p:cNvPr>
          <p:cNvCxnSpPr>
            <a:cxnSpLocks/>
          </p:cNvCxnSpPr>
          <p:nvPr/>
        </p:nvCxnSpPr>
        <p:spPr>
          <a:xfrm>
            <a:off x="5137061" y="3868581"/>
            <a:ext cx="1626297" cy="56079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9">
            <a:extLst>
              <a:ext uri="{FF2B5EF4-FFF2-40B4-BE49-F238E27FC236}">
                <a16:creationId xmlns:a16="http://schemas.microsoft.com/office/drawing/2014/main" id="{1747F325-47F8-9501-26C0-C5A546B8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52" y="4038523"/>
            <a:ext cx="1375661" cy="522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Message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Taker</a:t>
            </a:r>
          </a:p>
        </p:txBody>
      </p:sp>
      <p:sp>
        <p:nvSpPr>
          <p:cNvPr id="52" name="Rectangle 74">
            <a:extLst>
              <a:ext uri="{FF2B5EF4-FFF2-40B4-BE49-F238E27FC236}">
                <a16:creationId xmlns:a16="http://schemas.microsoft.com/office/drawing/2014/main" id="{B78E80FC-5FBC-B7AA-847A-6C14EECD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3" y="5816101"/>
            <a:ext cx="1527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Radio Assistant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5E1A61-B187-49F1-5C1B-345D7FE37CA7}"/>
              </a:ext>
            </a:extLst>
          </p:cNvPr>
          <p:cNvCxnSpPr>
            <a:cxnSpLocks/>
          </p:cNvCxnSpPr>
          <p:nvPr/>
        </p:nvCxnSpPr>
        <p:spPr>
          <a:xfrm>
            <a:off x="1844419" y="6057577"/>
            <a:ext cx="55593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430718-21DD-15DE-EA6A-F196B6B9EF14}"/>
              </a:ext>
            </a:extLst>
          </p:cNvPr>
          <p:cNvCxnSpPr>
            <a:cxnSpLocks/>
          </p:cNvCxnSpPr>
          <p:nvPr/>
        </p:nvCxnSpPr>
        <p:spPr>
          <a:xfrm>
            <a:off x="3887954" y="6092058"/>
            <a:ext cx="5517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96947" y="2677999"/>
            <a:ext cx="783135" cy="49729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914379" cy="57920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E1A9F0F0-5F8A-E63C-0240-A8563975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4338082" y="2922917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Person Clipart Images – Browse 629,708 Stock Photos, Vectors ...">
            <a:extLst>
              <a:ext uri="{FF2B5EF4-FFF2-40B4-BE49-F238E27FC236}">
                <a16:creationId xmlns:a16="http://schemas.microsoft.com/office/drawing/2014/main" id="{D03B9B8A-6173-9E5F-BA2D-0C59DC664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329842" y="5423642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Person Clipart Images – Browse 629,708 Stock Photos, Vectors ...">
            <a:extLst>
              <a:ext uri="{FF2B5EF4-FFF2-40B4-BE49-F238E27FC236}">
                <a16:creationId xmlns:a16="http://schemas.microsoft.com/office/drawing/2014/main" id="{91F23580-2F73-C6C1-5DD1-F21CF5A1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567539" y="5448714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pic>
        <p:nvPicPr>
          <p:cNvPr id="4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5FF4576F-12D3-252B-0996-5924931FB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569980" y="3077037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EADBCD2-A41B-3337-25B3-5ADD97557513}"/>
              </a:ext>
            </a:extLst>
          </p:cNvPr>
          <p:cNvSpPr/>
          <p:nvPr/>
        </p:nvSpPr>
        <p:spPr>
          <a:xfrm>
            <a:off x="-333522" y="5253174"/>
            <a:ext cx="7620000" cy="1691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2069" name="TextBox 50">
            <a:extLst>
              <a:ext uri="{FF2B5EF4-FFF2-40B4-BE49-F238E27FC236}">
                <a16:creationId xmlns:a16="http://schemas.microsoft.com/office/drawing/2014/main" id="{828440EA-CB51-0326-6D79-348F6305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328" y="6213649"/>
            <a:ext cx="1439754" cy="465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Radio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Operator</a:t>
            </a:r>
          </a:p>
        </p:txBody>
      </p:sp>
      <p:sp>
        <p:nvSpPr>
          <p:cNvPr id="2093" name="TextBox 42">
            <a:extLst>
              <a:ext uri="{FF2B5EF4-FFF2-40B4-BE49-F238E27FC236}">
                <a16:creationId xmlns:a16="http://schemas.microsoft.com/office/drawing/2014/main" id="{F483B30F-BE5E-E0A5-BD47-DB1AF17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60" y="3518586"/>
            <a:ext cx="1722586" cy="109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Hub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Manager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94" name="TextBox 100">
            <a:extLst>
              <a:ext uri="{FF2B5EF4-FFF2-40B4-BE49-F238E27FC236}">
                <a16:creationId xmlns:a16="http://schemas.microsoft.com/office/drawing/2014/main" id="{D355BE3A-2ED8-E61A-AAED-5D0DE36A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617" y="5631435"/>
            <a:ext cx="3467469" cy="101566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Medical Officer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Visiting Nurse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Reunification Officer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825C73-9877-7BB4-29A2-1E399FE6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034" y="5840277"/>
            <a:ext cx="2151120" cy="7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Other HUBs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City Officials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AA2368-7C73-09A2-E83C-602093A96B81}"/>
              </a:ext>
            </a:extLst>
          </p:cNvPr>
          <p:cNvCxnSpPr>
            <a:cxnSpLocks/>
          </p:cNvCxnSpPr>
          <p:nvPr/>
        </p:nvCxnSpPr>
        <p:spPr>
          <a:xfrm>
            <a:off x="5137061" y="3454156"/>
            <a:ext cx="156265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F2D7DC-9048-2418-9328-0BD2E0A02B41}"/>
              </a:ext>
            </a:extLst>
          </p:cNvPr>
          <p:cNvCxnSpPr>
            <a:cxnSpLocks/>
          </p:cNvCxnSpPr>
          <p:nvPr/>
        </p:nvCxnSpPr>
        <p:spPr>
          <a:xfrm>
            <a:off x="5137061" y="3868581"/>
            <a:ext cx="1626297" cy="56079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9">
            <a:extLst>
              <a:ext uri="{FF2B5EF4-FFF2-40B4-BE49-F238E27FC236}">
                <a16:creationId xmlns:a16="http://schemas.microsoft.com/office/drawing/2014/main" id="{1747F325-47F8-9501-26C0-C5A546B8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52" y="4038523"/>
            <a:ext cx="1375661" cy="522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Message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Taker</a:t>
            </a:r>
          </a:p>
        </p:txBody>
      </p:sp>
      <p:sp>
        <p:nvSpPr>
          <p:cNvPr id="52" name="Rectangle 74">
            <a:extLst>
              <a:ext uri="{FF2B5EF4-FFF2-40B4-BE49-F238E27FC236}">
                <a16:creationId xmlns:a16="http://schemas.microsoft.com/office/drawing/2014/main" id="{B78E80FC-5FBC-B7AA-847A-6C14EECD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3" y="5816101"/>
            <a:ext cx="1527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Radio Assistant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5E1A61-B187-49F1-5C1B-345D7FE37CA7}"/>
              </a:ext>
            </a:extLst>
          </p:cNvPr>
          <p:cNvCxnSpPr>
            <a:cxnSpLocks/>
          </p:cNvCxnSpPr>
          <p:nvPr/>
        </p:nvCxnSpPr>
        <p:spPr>
          <a:xfrm>
            <a:off x="1844419" y="6057577"/>
            <a:ext cx="55593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430718-21DD-15DE-EA6A-F196B6B9EF14}"/>
              </a:ext>
            </a:extLst>
          </p:cNvPr>
          <p:cNvCxnSpPr>
            <a:cxnSpLocks/>
          </p:cNvCxnSpPr>
          <p:nvPr/>
        </p:nvCxnSpPr>
        <p:spPr>
          <a:xfrm>
            <a:off x="3887954" y="6092058"/>
            <a:ext cx="5517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96947" y="2677999"/>
            <a:ext cx="783135" cy="49729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914379" cy="57920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E1A9F0F0-5F8A-E63C-0240-A8563975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4338082" y="2922917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Person Clipart Images – Browse 629,708 Stock Photos, Vectors ...">
            <a:extLst>
              <a:ext uri="{FF2B5EF4-FFF2-40B4-BE49-F238E27FC236}">
                <a16:creationId xmlns:a16="http://schemas.microsoft.com/office/drawing/2014/main" id="{5D86F47E-9BB4-A77C-8ADC-ABA25AB3F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719776" y="5776873"/>
            <a:ext cx="234792" cy="536717"/>
          </a:xfrm>
          <a:prstGeom prst="rect">
            <a:avLst/>
          </a:prstGeom>
          <a:noFill/>
        </p:spPr>
      </p:pic>
      <p:pic>
        <p:nvPicPr>
          <p:cNvPr id="30" name="Picture 29" descr="Person Clipart Images – Browse 629,708 Stock Photos, Vectors ...">
            <a:extLst>
              <a:ext uri="{FF2B5EF4-FFF2-40B4-BE49-F238E27FC236}">
                <a16:creationId xmlns:a16="http://schemas.microsoft.com/office/drawing/2014/main" id="{13865254-684D-9FE2-1154-0953AB37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1071041" y="6033190"/>
            <a:ext cx="234792" cy="536717"/>
          </a:xfrm>
          <a:prstGeom prst="rect">
            <a:avLst/>
          </a:prstGeom>
          <a:noFill/>
        </p:spPr>
      </p:pic>
      <p:pic>
        <p:nvPicPr>
          <p:cNvPr id="32" name="Picture 31" descr="Person Clipart Images – Browse 629,708 Stock Photos, Vectors ...">
            <a:extLst>
              <a:ext uri="{FF2B5EF4-FFF2-40B4-BE49-F238E27FC236}">
                <a16:creationId xmlns:a16="http://schemas.microsoft.com/office/drawing/2014/main" id="{3BE8D102-6F54-D61E-7722-EECA00C7E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1406303" y="5693056"/>
            <a:ext cx="234792" cy="536717"/>
          </a:xfrm>
          <a:prstGeom prst="rect">
            <a:avLst/>
          </a:prstGeom>
          <a:noFill/>
        </p:spPr>
      </p:pic>
      <p:pic>
        <p:nvPicPr>
          <p:cNvPr id="36" name="Picture 35" descr="Person Clipart Images – Browse 629,708 Stock Photos, Vectors ...">
            <a:extLst>
              <a:ext uri="{FF2B5EF4-FFF2-40B4-BE49-F238E27FC236}">
                <a16:creationId xmlns:a16="http://schemas.microsoft.com/office/drawing/2014/main" id="{D03B9B8A-6173-9E5F-BA2D-0C59DC664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329842" y="5423642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Person Clipart Images – Browse 629,708 Stock Photos, Vectors ...">
            <a:extLst>
              <a:ext uri="{FF2B5EF4-FFF2-40B4-BE49-F238E27FC236}">
                <a16:creationId xmlns:a16="http://schemas.microsoft.com/office/drawing/2014/main" id="{91F23580-2F73-C6C1-5DD1-F21CF5A1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567539" y="5448714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AC453F-0C20-4A3C-9C2C-F2EDFE20E07D}"/>
              </a:ext>
            </a:extLst>
          </p:cNvPr>
          <p:cNvCxnSpPr>
            <a:cxnSpLocks/>
          </p:cNvCxnSpPr>
          <p:nvPr/>
        </p:nvCxnSpPr>
        <p:spPr>
          <a:xfrm>
            <a:off x="7728893" y="5981080"/>
            <a:ext cx="534251" cy="12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69CBBB-9553-C192-A4EA-180654B1A916}"/>
              </a:ext>
            </a:extLst>
          </p:cNvPr>
          <p:cNvCxnSpPr/>
          <p:nvPr/>
        </p:nvCxnSpPr>
        <p:spPr>
          <a:xfrm>
            <a:off x="7654515" y="5406155"/>
            <a:ext cx="59119" cy="566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5FF4576F-12D3-252B-0996-5924931FB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569980" y="3077037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ECA0B99-C4F5-9625-815C-A31D9C0984A8}"/>
              </a:ext>
            </a:extLst>
          </p:cNvPr>
          <p:cNvSpPr/>
          <p:nvPr/>
        </p:nvSpPr>
        <p:spPr>
          <a:xfrm>
            <a:off x="8040481" y="5423642"/>
            <a:ext cx="4151519" cy="1434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8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7">
            <a:extLst>
              <a:ext uri="{FF2B5EF4-FFF2-40B4-BE49-F238E27FC236}">
                <a16:creationId xmlns:a16="http://schemas.microsoft.com/office/drawing/2014/main" id="{6EB67258-6C37-A714-449F-EA94D5CC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633" y="877180"/>
            <a:ext cx="1761608" cy="45385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Information Manager</a:t>
            </a:r>
          </a:p>
        </p:txBody>
      </p:sp>
      <p:sp>
        <p:nvSpPr>
          <p:cNvPr id="15372" name="TextBox 60">
            <a:extLst>
              <a:ext uri="{FF2B5EF4-FFF2-40B4-BE49-F238E27FC236}">
                <a16:creationId xmlns:a16="http://schemas.microsoft.com/office/drawing/2014/main" id="{35B1E196-D670-951D-2BDC-4F59926B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8" y="249684"/>
            <a:ext cx="3237884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>
                <a:highlight>
                  <a:srgbClr val="FFFF00"/>
                </a:highlight>
                <a:latin typeface="+mn-lt"/>
              </a:rPr>
              <a:t>Neighbors…</a:t>
            </a:r>
          </a:p>
        </p:txBody>
      </p:sp>
      <p:sp>
        <p:nvSpPr>
          <p:cNvPr id="2068" name="TextBox 48">
            <a:extLst>
              <a:ext uri="{FF2B5EF4-FFF2-40B4-BE49-F238E27FC236}">
                <a16:creationId xmlns:a16="http://schemas.microsoft.com/office/drawing/2014/main" id="{E1007EAE-325D-0D71-8BFB-50C4AF4A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0" y="2430899"/>
            <a:ext cx="1845953" cy="373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latin typeface="+mn-lt"/>
              </a:rPr>
              <a:t>Greeter</a:t>
            </a:r>
          </a:p>
        </p:txBody>
      </p:sp>
      <p:sp>
        <p:nvSpPr>
          <p:cNvPr id="2069" name="TextBox 50">
            <a:extLst>
              <a:ext uri="{FF2B5EF4-FFF2-40B4-BE49-F238E27FC236}">
                <a16:creationId xmlns:a16="http://schemas.microsoft.com/office/drawing/2014/main" id="{828440EA-CB51-0326-6D79-348F6305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328" y="6213649"/>
            <a:ext cx="1439754" cy="465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Radio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Operator</a:t>
            </a:r>
          </a:p>
        </p:txBody>
      </p:sp>
      <p:sp>
        <p:nvSpPr>
          <p:cNvPr id="2093" name="TextBox 42">
            <a:extLst>
              <a:ext uri="{FF2B5EF4-FFF2-40B4-BE49-F238E27FC236}">
                <a16:creationId xmlns:a16="http://schemas.microsoft.com/office/drawing/2014/main" id="{F483B30F-BE5E-E0A5-BD47-DB1AF17E1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60" y="3518586"/>
            <a:ext cx="1722586" cy="10927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Hub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n-lt"/>
              </a:rPr>
              <a:t>Manager</a:t>
            </a:r>
          </a:p>
        </p:txBody>
      </p:sp>
      <p:sp>
        <p:nvSpPr>
          <p:cNvPr id="4122" name="TextBox 37">
            <a:extLst>
              <a:ext uri="{FF2B5EF4-FFF2-40B4-BE49-F238E27FC236}">
                <a16:creationId xmlns:a16="http://schemas.microsoft.com/office/drawing/2014/main" id="{FA7EDF38-B8F2-107E-B46D-256EBB02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9112" y="3563545"/>
            <a:ext cx="1455708" cy="50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x-none" sz="2400" dirty="0">
                <a:latin typeface="+mn-lt"/>
              </a:rPr>
              <a:t>Supply Manager</a:t>
            </a:r>
          </a:p>
        </p:txBody>
      </p:sp>
      <p:sp>
        <p:nvSpPr>
          <p:cNvPr id="4170" name="Rectangle 74">
            <a:extLst>
              <a:ext uri="{FF2B5EF4-FFF2-40B4-BE49-F238E27FC236}">
                <a16:creationId xmlns:a16="http://schemas.microsoft.com/office/drawing/2014/main" id="{DC8031C8-34F4-1FB0-C411-5765D7C6F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1996815"/>
            <a:ext cx="139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Educator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965293-B34D-A13D-A4E4-3352264E92DF}"/>
              </a:ext>
            </a:extLst>
          </p:cNvPr>
          <p:cNvCxnSpPr>
            <a:cxnSpLocks/>
          </p:cNvCxnSpPr>
          <p:nvPr/>
        </p:nvCxnSpPr>
        <p:spPr>
          <a:xfrm>
            <a:off x="1154389" y="979426"/>
            <a:ext cx="828454" cy="6313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94" name="TextBox 100">
            <a:extLst>
              <a:ext uri="{FF2B5EF4-FFF2-40B4-BE49-F238E27FC236}">
                <a16:creationId xmlns:a16="http://schemas.microsoft.com/office/drawing/2014/main" id="{D355BE3A-2ED8-E61A-AAED-5D0DE36A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617" y="5631435"/>
            <a:ext cx="3467469" cy="101566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Medical Officer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Visiting Nurse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Reunification Officer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825C73-9877-7BB4-29A2-1E399FE6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034" y="5840277"/>
            <a:ext cx="2151120" cy="7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Other HUBs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City Officials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8550-4079-FCF0-9918-7C671B7029A0}"/>
              </a:ext>
            </a:extLst>
          </p:cNvPr>
          <p:cNvSpPr txBox="1"/>
          <p:nvPr/>
        </p:nvSpPr>
        <p:spPr>
          <a:xfrm>
            <a:off x="6792673" y="2725128"/>
            <a:ext cx="1782804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Supplies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39031-15BD-8525-5ADA-9094C0FF8CBD}"/>
              </a:ext>
            </a:extLst>
          </p:cNvPr>
          <p:cNvSpPr txBox="1"/>
          <p:nvPr/>
        </p:nvSpPr>
        <p:spPr>
          <a:xfrm>
            <a:off x="6858924" y="3229322"/>
            <a:ext cx="150913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Food/Water</a:t>
            </a:r>
          </a:p>
          <a:p>
            <a:pPr>
              <a:defRPr/>
            </a:pPr>
            <a:r>
              <a:rPr lang="en-US" dirty="0"/>
              <a:t>Have    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9EB0D3-90B7-AE40-5FEB-432D64CC0225}"/>
              </a:ext>
            </a:extLst>
          </p:cNvPr>
          <p:cNvSpPr txBox="1"/>
          <p:nvPr/>
        </p:nvSpPr>
        <p:spPr>
          <a:xfrm>
            <a:off x="8504854" y="3222250"/>
            <a:ext cx="144819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Shovels</a:t>
            </a:r>
          </a:p>
          <a:p>
            <a:pPr>
              <a:defRPr/>
            </a:pPr>
            <a:r>
              <a:rPr lang="en-US" dirty="0"/>
              <a:t>Have    Need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D05A04-58D6-0D38-4B93-4B367262B555}"/>
              </a:ext>
            </a:extLst>
          </p:cNvPr>
          <p:cNvSpPr txBox="1"/>
          <p:nvPr/>
        </p:nvSpPr>
        <p:spPr>
          <a:xfrm>
            <a:off x="8220922" y="865211"/>
            <a:ext cx="154818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Whiteboards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6DE365-9D49-53D6-974E-D775A2556559}"/>
              </a:ext>
            </a:extLst>
          </p:cNvPr>
          <p:cNvSpPr txBox="1"/>
          <p:nvPr/>
        </p:nvSpPr>
        <p:spPr>
          <a:xfrm>
            <a:off x="7146636" y="883421"/>
            <a:ext cx="89384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Map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E1FF05-9903-449A-45FB-273CF6A73ACD}"/>
              </a:ext>
            </a:extLst>
          </p:cNvPr>
          <p:cNvSpPr txBox="1"/>
          <p:nvPr/>
        </p:nvSpPr>
        <p:spPr>
          <a:xfrm>
            <a:off x="9162289" y="2049776"/>
            <a:ext cx="718311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2F8B3-7B0E-8524-83F7-D34C32956DF6}"/>
              </a:ext>
            </a:extLst>
          </p:cNvPr>
          <p:cNvSpPr/>
          <p:nvPr/>
        </p:nvSpPr>
        <p:spPr>
          <a:xfrm>
            <a:off x="6763358" y="2759737"/>
            <a:ext cx="3232518" cy="116386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1EA857-006C-4D56-9EF0-899AD0EB6777}"/>
              </a:ext>
            </a:extLst>
          </p:cNvPr>
          <p:cNvSpPr/>
          <p:nvPr/>
        </p:nvSpPr>
        <p:spPr>
          <a:xfrm>
            <a:off x="7016417" y="312160"/>
            <a:ext cx="2937773" cy="105984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0E780A-D1DD-3EC3-F67E-F15C563D6137}"/>
              </a:ext>
            </a:extLst>
          </p:cNvPr>
          <p:cNvSpPr txBox="1"/>
          <p:nvPr/>
        </p:nvSpPr>
        <p:spPr>
          <a:xfrm>
            <a:off x="6990960" y="255900"/>
            <a:ext cx="23920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F2741D-A40A-CDCF-55C0-B6E63F3C0B2B}"/>
              </a:ext>
            </a:extLst>
          </p:cNvPr>
          <p:cNvSpPr/>
          <p:nvPr/>
        </p:nvSpPr>
        <p:spPr>
          <a:xfrm>
            <a:off x="7898770" y="1603324"/>
            <a:ext cx="2054281" cy="8779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10B024-A76E-310F-D996-0746F7A03CF0}"/>
              </a:ext>
            </a:extLst>
          </p:cNvPr>
          <p:cNvSpPr txBox="1"/>
          <p:nvPr/>
        </p:nvSpPr>
        <p:spPr>
          <a:xfrm>
            <a:off x="7884913" y="1573439"/>
            <a:ext cx="222020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FDCDB-4397-8161-2F84-34B73E9F46DE}"/>
              </a:ext>
            </a:extLst>
          </p:cNvPr>
          <p:cNvSpPr/>
          <p:nvPr/>
        </p:nvSpPr>
        <p:spPr>
          <a:xfrm>
            <a:off x="6968164" y="4111855"/>
            <a:ext cx="3027712" cy="122111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C3EA1-729E-718F-5C97-B7B74C1ACDC6}"/>
              </a:ext>
            </a:extLst>
          </p:cNvPr>
          <p:cNvSpPr txBox="1"/>
          <p:nvPr/>
        </p:nvSpPr>
        <p:spPr>
          <a:xfrm>
            <a:off x="7743194" y="4074128"/>
            <a:ext cx="206463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</a:rPr>
              <a:t>Volunteers</a:t>
            </a:r>
          </a:p>
        </p:txBody>
      </p:sp>
      <p:sp>
        <p:nvSpPr>
          <p:cNvPr id="18" name="Rectangle 74">
            <a:extLst>
              <a:ext uri="{FF2B5EF4-FFF2-40B4-BE49-F238E27FC236}">
                <a16:creationId xmlns:a16="http://schemas.microsoft.com/office/drawing/2014/main" id="{41D4C86C-93A1-4EE1-9AFF-BF9BBAAA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016" y="4536353"/>
            <a:ext cx="1784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Volunteer </a:t>
            </a:r>
          </a:p>
          <a:p>
            <a:pPr algn="ctr" eaLnBrk="1" hangingPunct="1">
              <a:defRPr/>
            </a:pPr>
            <a:r>
              <a:rPr lang="en-US" altLang="en-US" sz="2400" dirty="0">
                <a:latin typeface="+mn-lt"/>
              </a:rPr>
              <a:t>Coordinator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AA2368-7C73-09A2-E83C-602093A96B81}"/>
              </a:ext>
            </a:extLst>
          </p:cNvPr>
          <p:cNvCxnSpPr>
            <a:cxnSpLocks/>
          </p:cNvCxnSpPr>
          <p:nvPr/>
        </p:nvCxnSpPr>
        <p:spPr>
          <a:xfrm>
            <a:off x="5137061" y="3454156"/>
            <a:ext cx="1562653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F2D7DC-9048-2418-9328-0BD2E0A02B41}"/>
              </a:ext>
            </a:extLst>
          </p:cNvPr>
          <p:cNvCxnSpPr>
            <a:cxnSpLocks/>
          </p:cNvCxnSpPr>
          <p:nvPr/>
        </p:nvCxnSpPr>
        <p:spPr>
          <a:xfrm>
            <a:off x="5137061" y="3868581"/>
            <a:ext cx="1626297" cy="56079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F50E0B-0956-CB3C-671A-F16540CDE1C7}"/>
              </a:ext>
            </a:extLst>
          </p:cNvPr>
          <p:cNvCxnSpPr>
            <a:cxnSpLocks/>
          </p:cNvCxnSpPr>
          <p:nvPr/>
        </p:nvCxnSpPr>
        <p:spPr>
          <a:xfrm flipV="1">
            <a:off x="3415198" y="846297"/>
            <a:ext cx="3443726" cy="7977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354B9A-9A6B-9CB4-C8A3-E11A41ACE939}"/>
              </a:ext>
            </a:extLst>
          </p:cNvPr>
          <p:cNvCxnSpPr>
            <a:cxnSpLocks/>
          </p:cNvCxnSpPr>
          <p:nvPr/>
        </p:nvCxnSpPr>
        <p:spPr>
          <a:xfrm>
            <a:off x="3415198" y="1941979"/>
            <a:ext cx="4268877" cy="79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9">
            <a:extLst>
              <a:ext uri="{FF2B5EF4-FFF2-40B4-BE49-F238E27FC236}">
                <a16:creationId xmlns:a16="http://schemas.microsoft.com/office/drawing/2014/main" id="{1747F325-47F8-9501-26C0-C5A546B8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452" y="4038523"/>
            <a:ext cx="1375661" cy="5222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Message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400" dirty="0">
                <a:latin typeface="+mn-lt"/>
              </a:rPr>
              <a:t>Taker</a:t>
            </a:r>
          </a:p>
        </p:txBody>
      </p:sp>
      <p:sp>
        <p:nvSpPr>
          <p:cNvPr id="52" name="Rectangle 74">
            <a:extLst>
              <a:ext uri="{FF2B5EF4-FFF2-40B4-BE49-F238E27FC236}">
                <a16:creationId xmlns:a16="http://schemas.microsoft.com/office/drawing/2014/main" id="{B78E80FC-5FBC-B7AA-847A-6C14EECD5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3" y="5816101"/>
            <a:ext cx="1527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+mn-lt"/>
              </a:rPr>
              <a:t>Radio Assistant</a:t>
            </a:r>
            <a:endParaRPr lang="en-US" altLang="en-US" sz="2400" b="1" dirty="0">
              <a:latin typeface="+mn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35E1A61-B187-49F1-5C1B-345D7FE37CA7}"/>
              </a:ext>
            </a:extLst>
          </p:cNvPr>
          <p:cNvCxnSpPr>
            <a:cxnSpLocks/>
          </p:cNvCxnSpPr>
          <p:nvPr/>
        </p:nvCxnSpPr>
        <p:spPr>
          <a:xfrm>
            <a:off x="1844419" y="6057577"/>
            <a:ext cx="55593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430718-21DD-15DE-EA6A-F196B6B9EF14}"/>
              </a:ext>
            </a:extLst>
          </p:cNvPr>
          <p:cNvCxnSpPr>
            <a:cxnSpLocks/>
          </p:cNvCxnSpPr>
          <p:nvPr/>
        </p:nvCxnSpPr>
        <p:spPr>
          <a:xfrm>
            <a:off x="3887954" y="6092058"/>
            <a:ext cx="55174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5BB4E767-20BA-F768-8E85-3B409A54AC6F}"/>
              </a:ext>
            </a:extLst>
          </p:cNvPr>
          <p:cNvCxnSpPr>
            <a:cxnSpLocks/>
          </p:cNvCxnSpPr>
          <p:nvPr/>
        </p:nvCxnSpPr>
        <p:spPr>
          <a:xfrm>
            <a:off x="3496947" y="2677999"/>
            <a:ext cx="783135" cy="49729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07" name="Straight Arrow Connector 4106">
            <a:extLst>
              <a:ext uri="{FF2B5EF4-FFF2-40B4-BE49-F238E27FC236}">
                <a16:creationId xmlns:a16="http://schemas.microsoft.com/office/drawing/2014/main" id="{9D0C5322-F919-AD8D-2342-B3BCC55F2818}"/>
              </a:ext>
            </a:extLst>
          </p:cNvPr>
          <p:cNvCxnSpPr>
            <a:cxnSpLocks/>
          </p:cNvCxnSpPr>
          <p:nvPr/>
        </p:nvCxnSpPr>
        <p:spPr>
          <a:xfrm>
            <a:off x="3350125" y="2849792"/>
            <a:ext cx="914379" cy="57920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BC13A-8C2C-4638-EDCA-53EDDD75F2FF}"/>
              </a:ext>
            </a:extLst>
          </p:cNvPr>
          <p:cNvSpPr txBox="1"/>
          <p:nvPr/>
        </p:nvSpPr>
        <p:spPr>
          <a:xfrm rot="20764014">
            <a:off x="4197161" y="696875"/>
            <a:ext cx="248860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</a:rPr>
              <a:t>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1FA7EA-B2CE-FF9D-335E-2F7F7DA6DDFA}"/>
              </a:ext>
            </a:extLst>
          </p:cNvPr>
          <p:cNvSpPr txBox="1"/>
          <p:nvPr/>
        </p:nvSpPr>
        <p:spPr>
          <a:xfrm>
            <a:off x="4586201" y="1488103"/>
            <a:ext cx="20839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</a:rPr>
              <a:t>Education</a:t>
            </a:r>
          </a:p>
        </p:txBody>
      </p:sp>
      <p:pic>
        <p:nvPicPr>
          <p:cNvPr id="1026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636B1C67-AC25-E93D-96A8-5C393DFCA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055306" y="1264138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E1A9F0F0-5F8A-E63C-0240-A8563975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4338082" y="2922917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42B19B6-7EDE-0A27-F9A6-04FD5672A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35294" y="557832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A6EA9C92-DD46-1D5E-F018-FC229D018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09182" y="1664324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D272FD53-465F-013D-DC3E-21A3B61CA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6" y="3134348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B2D86DEE-D8B6-DAFE-1BE6-C236C9FEC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078155" y="4480479"/>
            <a:ext cx="357363" cy="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Person Clipart Images – Browse 629,708 Stock Photos, Vectors ...">
            <a:extLst>
              <a:ext uri="{FF2B5EF4-FFF2-40B4-BE49-F238E27FC236}">
                <a16:creationId xmlns:a16="http://schemas.microsoft.com/office/drawing/2014/main" id="{5D86F47E-9BB4-A77C-8ADC-ABA25AB3F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0719776" y="5776873"/>
            <a:ext cx="234792" cy="536717"/>
          </a:xfrm>
          <a:prstGeom prst="rect">
            <a:avLst/>
          </a:prstGeom>
          <a:noFill/>
        </p:spPr>
      </p:pic>
      <p:pic>
        <p:nvPicPr>
          <p:cNvPr id="30" name="Picture 29" descr="Person Clipart Images – Browse 629,708 Stock Photos, Vectors ...">
            <a:extLst>
              <a:ext uri="{FF2B5EF4-FFF2-40B4-BE49-F238E27FC236}">
                <a16:creationId xmlns:a16="http://schemas.microsoft.com/office/drawing/2014/main" id="{13865254-684D-9FE2-1154-0953AB37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1071041" y="6033190"/>
            <a:ext cx="234792" cy="536717"/>
          </a:xfrm>
          <a:prstGeom prst="rect">
            <a:avLst/>
          </a:prstGeom>
          <a:noFill/>
        </p:spPr>
      </p:pic>
      <p:pic>
        <p:nvPicPr>
          <p:cNvPr id="32" name="Picture 31" descr="Person Clipart Images – Browse 629,708 Stock Photos, Vectors ...">
            <a:extLst>
              <a:ext uri="{FF2B5EF4-FFF2-40B4-BE49-F238E27FC236}">
                <a16:creationId xmlns:a16="http://schemas.microsoft.com/office/drawing/2014/main" id="{3BE8D102-6F54-D61E-7722-EECA00C7E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1406303" y="5693056"/>
            <a:ext cx="234792" cy="536717"/>
          </a:xfrm>
          <a:prstGeom prst="rect">
            <a:avLst/>
          </a:prstGeom>
          <a:noFill/>
        </p:spPr>
      </p:pic>
      <p:pic>
        <p:nvPicPr>
          <p:cNvPr id="36" name="Picture 35" descr="Person Clipart Images – Browse 629,708 Stock Photos, Vectors ...">
            <a:extLst>
              <a:ext uri="{FF2B5EF4-FFF2-40B4-BE49-F238E27FC236}">
                <a16:creationId xmlns:a16="http://schemas.microsoft.com/office/drawing/2014/main" id="{D03B9B8A-6173-9E5F-BA2D-0C59DC664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1329842" y="5423642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Person Clipart Images – Browse 629,708 Stock Photos, Vectors ...">
            <a:extLst>
              <a:ext uri="{FF2B5EF4-FFF2-40B4-BE49-F238E27FC236}">
                <a16:creationId xmlns:a16="http://schemas.microsoft.com/office/drawing/2014/main" id="{91F23580-2F73-C6C1-5DD1-F21CF5A1D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2567539" y="5448714"/>
            <a:ext cx="384048" cy="8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040D0EB-8B7E-F8D6-B761-243F8E3B6378}"/>
              </a:ext>
            </a:extLst>
          </p:cNvPr>
          <p:cNvSpPr txBox="1"/>
          <p:nvPr/>
        </p:nvSpPr>
        <p:spPr>
          <a:xfrm>
            <a:off x="7064523" y="4606843"/>
            <a:ext cx="139891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Plumber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E1F34A-8299-2F11-BBF6-3408720A56A2}"/>
              </a:ext>
            </a:extLst>
          </p:cNvPr>
          <p:cNvSpPr txBox="1"/>
          <p:nvPr/>
        </p:nvSpPr>
        <p:spPr>
          <a:xfrm>
            <a:off x="8562837" y="4590165"/>
            <a:ext cx="135125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Translator</a:t>
            </a:r>
          </a:p>
          <a:p>
            <a:pPr>
              <a:defRPr/>
            </a:pPr>
            <a:r>
              <a:rPr lang="en-US" dirty="0"/>
              <a:t>Have  Need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BB4991-2A13-6B27-6D83-E1D2DD277923}"/>
              </a:ext>
            </a:extLst>
          </p:cNvPr>
          <p:cNvSpPr txBox="1"/>
          <p:nvPr/>
        </p:nvSpPr>
        <p:spPr>
          <a:xfrm>
            <a:off x="7992634" y="2056787"/>
            <a:ext cx="10164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Posters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AC453F-0C20-4A3C-9C2C-F2EDFE20E07D}"/>
              </a:ext>
            </a:extLst>
          </p:cNvPr>
          <p:cNvCxnSpPr>
            <a:cxnSpLocks/>
          </p:cNvCxnSpPr>
          <p:nvPr/>
        </p:nvCxnSpPr>
        <p:spPr>
          <a:xfrm>
            <a:off x="7728893" y="5981080"/>
            <a:ext cx="534251" cy="12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69CBBB-9553-C192-A4EA-180654B1A916}"/>
              </a:ext>
            </a:extLst>
          </p:cNvPr>
          <p:cNvCxnSpPr/>
          <p:nvPr/>
        </p:nvCxnSpPr>
        <p:spPr>
          <a:xfrm>
            <a:off x="7654515" y="5406155"/>
            <a:ext cx="59119" cy="566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Person Clipart Images – Browse 629,708 Stock Photos, Vectors ...">
            <a:extLst>
              <a:ext uri="{FF2B5EF4-FFF2-40B4-BE49-F238E27FC236}">
                <a16:creationId xmlns:a16="http://schemas.microsoft.com/office/drawing/2014/main" id="{5FF4576F-12D3-252B-0996-5924931FB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6974" r="18082" b="6651"/>
          <a:stretch/>
        </p:blipFill>
        <p:spPr bwMode="auto">
          <a:xfrm>
            <a:off x="569980" y="3077037"/>
            <a:ext cx="485316" cy="11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3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4F2BF-6E08-7943-16D3-D8886A7E5D40}"/>
              </a:ext>
            </a:extLst>
          </p:cNvPr>
          <p:cNvSpPr txBox="1"/>
          <p:nvPr/>
        </p:nvSpPr>
        <p:spPr>
          <a:xfrm>
            <a:off x="311972" y="290456"/>
            <a:ext cx="11542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12 roles</a:t>
            </a:r>
          </a:p>
        </p:txBody>
      </p:sp>
    </p:spTree>
    <p:extLst>
      <p:ext uri="{BB962C8B-B14F-4D97-AF65-F5344CB8AC3E}">
        <p14:creationId xmlns:p14="http://schemas.microsoft.com/office/powerpoint/2010/main" val="3124801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ash cans next to a fence&#10;&#10;Description automatically generated">
            <a:extLst>
              <a:ext uri="{FF2B5EF4-FFF2-40B4-BE49-F238E27FC236}">
                <a16:creationId xmlns:a16="http://schemas.microsoft.com/office/drawing/2014/main" id="{0BC268A0-B0DF-7680-264D-E8B3753B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0" y="248518"/>
            <a:ext cx="5618539" cy="5137673"/>
          </a:xfrm>
          <a:prstGeom prst="rect">
            <a:avLst/>
          </a:prstGeom>
        </p:spPr>
      </p:pic>
      <p:pic>
        <p:nvPicPr>
          <p:cNvPr id="5" name="Picture 4" descr="A tennis court with trees in the background&#10;&#10;Description automatically generated">
            <a:extLst>
              <a:ext uri="{FF2B5EF4-FFF2-40B4-BE49-F238E27FC236}">
                <a16:creationId xmlns:a16="http://schemas.microsoft.com/office/drawing/2014/main" id="{CCEDBC2D-BC3B-E677-9755-BC6555B85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0" t="33948" r="34644"/>
          <a:stretch/>
        </p:blipFill>
        <p:spPr>
          <a:xfrm>
            <a:off x="6048729" y="2581835"/>
            <a:ext cx="5930851" cy="41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89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x full of tools&#10;&#10;Description automatically generated">
            <a:extLst>
              <a:ext uri="{FF2B5EF4-FFF2-40B4-BE49-F238E27FC236}">
                <a16:creationId xmlns:a16="http://schemas.microsoft.com/office/drawing/2014/main" id="{D868E654-B6C0-4487-03B0-DDE84575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4" y="-1"/>
            <a:ext cx="9172506" cy="68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5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08972-8D81-5170-267A-0F82695A01A7}"/>
              </a:ext>
            </a:extLst>
          </p:cNvPr>
          <p:cNvSpPr txBox="1"/>
          <p:nvPr/>
        </p:nvSpPr>
        <p:spPr>
          <a:xfrm>
            <a:off x="260985" y="102870"/>
            <a:ext cx="11670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Storage box and the gear</a:t>
            </a:r>
          </a:p>
          <a:p>
            <a:pPr algn="ctr"/>
            <a:r>
              <a:rPr lang="en-US" sz="7200" dirty="0"/>
              <a:t>~$5,000</a:t>
            </a:r>
          </a:p>
          <a:p>
            <a:pPr algn="ctr"/>
            <a:endParaRPr lang="en-US" sz="7200" dirty="0"/>
          </a:p>
          <a:p>
            <a:pPr algn="ctr"/>
            <a:r>
              <a:rPr lang="en-US" sz="7200" dirty="0"/>
              <a:t>Smaller box – less expensive</a:t>
            </a:r>
          </a:p>
        </p:txBody>
      </p:sp>
    </p:spTree>
    <p:extLst>
      <p:ext uri="{BB962C8B-B14F-4D97-AF65-F5344CB8AC3E}">
        <p14:creationId xmlns:p14="http://schemas.microsoft.com/office/powerpoint/2010/main" val="2643327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A328A-8695-31BF-AC76-0EED0388C73B}"/>
              </a:ext>
            </a:extLst>
          </p:cNvPr>
          <p:cNvSpPr txBox="1"/>
          <p:nvPr/>
        </p:nvSpPr>
        <p:spPr>
          <a:xfrm>
            <a:off x="141668" y="193183"/>
            <a:ext cx="1179704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Please note:</a:t>
            </a:r>
          </a:p>
          <a:p>
            <a:endParaRPr lang="en-US" sz="2000" b="1" dirty="0"/>
          </a:p>
          <a:p>
            <a:pPr marL="742950" indent="-742950">
              <a:buAutoNum type="arabicPeriod"/>
            </a:pPr>
            <a:r>
              <a:rPr lang="en-US" sz="4400" dirty="0"/>
              <a:t>Legible handwriting is critical!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4400" dirty="0"/>
              <a:t>We don’t operate after dark.  No Power.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4400" dirty="0"/>
              <a:t>Don’t allow neighbors to drop off gear, food, blankets, etc. at the Hub.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4400" dirty="0"/>
              <a:t>Be mindful of the one-to-many issue.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171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A328A-8695-31BF-AC76-0EED0388C73B}"/>
              </a:ext>
            </a:extLst>
          </p:cNvPr>
          <p:cNvSpPr txBox="1"/>
          <p:nvPr/>
        </p:nvSpPr>
        <p:spPr>
          <a:xfrm>
            <a:off x="394953" y="273193"/>
            <a:ext cx="117970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Moving forward…</a:t>
            </a:r>
          </a:p>
          <a:p>
            <a:endParaRPr lang="en-US" sz="2000" b="1" dirty="0"/>
          </a:p>
          <a:p>
            <a:pPr marL="742950" indent="-742950">
              <a:buAutoNum type="arabicPeriod"/>
            </a:pPr>
            <a:r>
              <a:rPr lang="en-US" sz="4400" dirty="0"/>
              <a:t>Does this system make sense for your community and your hazards?</a:t>
            </a:r>
          </a:p>
          <a:p>
            <a:pPr marL="742950" indent="-742950">
              <a:buAutoNum type="arabicPeriod"/>
            </a:pPr>
            <a:endParaRPr lang="en-US" sz="2000" dirty="0"/>
          </a:p>
          <a:p>
            <a:pPr marL="742950" indent="-742950">
              <a:buAutoNum type="arabicPeriod"/>
            </a:pPr>
            <a:r>
              <a:rPr lang="en-US" sz="4400" dirty="0"/>
              <a:t>No need to recreate the wheel.  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US" sz="3600" dirty="0"/>
              <a:t>Job descriptions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US" sz="3600" dirty="0"/>
              <a:t>Forms</a:t>
            </a:r>
          </a:p>
          <a:p>
            <a:pPr marL="2114550" lvl="3" indent="-742950">
              <a:buFont typeface="Arial" panose="020B0604020202020204" pitchFamily="34" charset="0"/>
              <a:buChar char="•"/>
            </a:pPr>
            <a:r>
              <a:rPr lang="en-US" sz="3600" dirty="0"/>
              <a:t>List of gear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8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st Men Out | Air &amp; Space Magazine| Smithsonian Magazine">
            <a:extLst>
              <a:ext uri="{FF2B5EF4-FFF2-40B4-BE49-F238E27FC236}">
                <a16:creationId xmlns:a16="http://schemas.microsoft.com/office/drawing/2014/main" id="{7209CCFE-D013-F364-A29B-2673CEF1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52" y="34617"/>
            <a:ext cx="9828696" cy="6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2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7 Best Backpacks for Commuting in 2024 - Commuter Backpack Reviews">
            <a:extLst>
              <a:ext uri="{FF2B5EF4-FFF2-40B4-BE49-F238E27FC236}">
                <a16:creationId xmlns:a16="http://schemas.microsoft.com/office/drawing/2014/main" id="{478E0212-336F-2423-0192-EAEF4A4F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12192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6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mpty Movie Theatre - Stock Photos | Motion Array">
            <a:extLst>
              <a:ext uri="{FF2B5EF4-FFF2-40B4-BE49-F238E27FC236}">
                <a16:creationId xmlns:a16="http://schemas.microsoft.com/office/drawing/2014/main" id="{258AB197-0B40-A7A9-54B2-AEE9CB1D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8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etStream Max: Cascadia Subduction Zone | National Oceanic and Atmospheric  Administration">
            <a:extLst>
              <a:ext uri="{FF2B5EF4-FFF2-40B4-BE49-F238E27FC236}">
                <a16:creationId xmlns:a16="http://schemas.microsoft.com/office/drawing/2014/main" id="{672FBFC6-22C5-AE75-8C95-FCDBB5222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r="-1"/>
          <a:stretch/>
        </p:blipFill>
        <p:spPr bwMode="auto">
          <a:xfrm>
            <a:off x="5798127" y="106014"/>
            <a:ext cx="6210522" cy="66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1673B-1837-804B-2EF9-5A354219CDED}"/>
              </a:ext>
            </a:extLst>
          </p:cNvPr>
          <p:cNvSpPr txBox="1"/>
          <p:nvPr/>
        </p:nvSpPr>
        <p:spPr>
          <a:xfrm>
            <a:off x="183351" y="106014"/>
            <a:ext cx="57953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2011 - Left Sicily</a:t>
            </a:r>
          </a:p>
          <a:p>
            <a:endParaRPr lang="en-US" sz="2000" b="1" dirty="0"/>
          </a:p>
          <a:p>
            <a:r>
              <a:rPr lang="en-US" sz="4400" b="1" dirty="0"/>
              <a:t>2014 - Seattle</a:t>
            </a:r>
          </a:p>
          <a:p>
            <a:endParaRPr lang="en-US" sz="2000" b="1" dirty="0"/>
          </a:p>
          <a:p>
            <a:r>
              <a:rPr lang="en-US" sz="4400" b="1" dirty="0"/>
              <a:t>2016</a:t>
            </a:r>
          </a:p>
          <a:p>
            <a:r>
              <a:rPr lang="en-US" sz="4400" b="1" dirty="0"/>
              <a:t>“Cascadia Rising”  </a:t>
            </a:r>
          </a:p>
          <a:p>
            <a:r>
              <a:rPr lang="en-US" sz="4400" b="1" dirty="0"/>
              <a:t>  exercise at a Hub</a:t>
            </a:r>
          </a:p>
          <a:p>
            <a:endParaRPr lang="en-US" sz="4800" b="1" dirty="0"/>
          </a:p>
          <a:p>
            <a:r>
              <a:rPr lang="en-US" sz="8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27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FC9BB8-DED4-818E-C954-74F1447DD3F2}"/>
              </a:ext>
            </a:extLst>
          </p:cNvPr>
          <p:cNvSpPr txBox="1"/>
          <p:nvPr/>
        </p:nvSpPr>
        <p:spPr>
          <a:xfrm>
            <a:off x="432955" y="1288473"/>
            <a:ext cx="11326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History of the Hubs</a:t>
            </a:r>
          </a:p>
        </p:txBody>
      </p:sp>
    </p:spTree>
    <p:extLst>
      <p:ext uri="{BB962C8B-B14F-4D97-AF65-F5344CB8AC3E}">
        <p14:creationId xmlns:p14="http://schemas.microsoft.com/office/powerpoint/2010/main" val="100522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D116C-7479-6149-8403-CFFC0008913F}"/>
              </a:ext>
            </a:extLst>
          </p:cNvPr>
          <p:cNvSpPr txBox="1"/>
          <p:nvPr/>
        </p:nvSpPr>
        <p:spPr>
          <a:xfrm>
            <a:off x="0" y="275732"/>
            <a:ext cx="1219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We are social creatures.  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After a disaster, neighbors will naturally gather in </a:t>
            </a:r>
            <a:r>
              <a:rPr lang="en-US" sz="6000" b="1" dirty="0"/>
              <a:t>open spaces </a:t>
            </a:r>
          </a:p>
          <a:p>
            <a:pPr algn="ctr"/>
            <a:r>
              <a:rPr lang="en-US" sz="6000" dirty="0"/>
              <a:t>and work together</a:t>
            </a:r>
          </a:p>
          <a:p>
            <a:pPr algn="ctr"/>
            <a:r>
              <a:rPr lang="en-US" sz="6000" dirty="0"/>
              <a:t>to make the situation better.  </a:t>
            </a:r>
          </a:p>
        </p:txBody>
      </p:sp>
    </p:spTree>
    <p:extLst>
      <p:ext uri="{BB962C8B-B14F-4D97-AF65-F5344CB8AC3E}">
        <p14:creationId xmlns:p14="http://schemas.microsoft.com/office/powerpoint/2010/main" val="192460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519</Words>
  <Application>Microsoft Macintosh PowerPoint</Application>
  <PresentationFormat>Widescreen</PresentationFormat>
  <Paragraphs>301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Forrest</dc:creator>
  <cp:lastModifiedBy>Ann Forrest</cp:lastModifiedBy>
  <cp:revision>3</cp:revision>
  <dcterms:created xsi:type="dcterms:W3CDTF">2024-03-07T14:47:56Z</dcterms:created>
  <dcterms:modified xsi:type="dcterms:W3CDTF">2024-03-08T01:16:34Z</dcterms:modified>
</cp:coreProperties>
</file>