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0" r:id="rId4"/>
  </p:sldMasterIdLst>
  <p:notesMasterIdLst>
    <p:notesMasterId r:id="rId34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87" r:id="rId21"/>
    <p:sldId id="273" r:id="rId22"/>
    <p:sldId id="274" r:id="rId23"/>
    <p:sldId id="275" r:id="rId24"/>
    <p:sldId id="276" r:id="rId25"/>
    <p:sldId id="278" r:id="rId26"/>
    <p:sldId id="279" r:id="rId27"/>
    <p:sldId id="290" r:id="rId28"/>
    <p:sldId id="291" r:id="rId29"/>
    <p:sldId id="282" r:id="rId30"/>
    <p:sldId id="289" r:id="rId31"/>
    <p:sldId id="285" r:id="rId32"/>
    <p:sldId id="284" r:id="rId33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6600"/>
    <a:srgbClr val="FF0000"/>
    <a:srgbClr val="006699"/>
    <a:srgbClr val="336600"/>
    <a:srgbClr val="009900"/>
    <a:srgbClr val="0000F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>
      <p:cViewPr varScale="1">
        <p:scale>
          <a:sx n="161" d="100"/>
          <a:sy n="161" d="100"/>
        </p:scale>
        <p:origin x="267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gs" Target="tags/tag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9FDC42A3-C0CA-4B6C-8B64-039FF5532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69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610084-D6AC-4DFD-9072-6E1461EA04FD}" type="slidenum">
              <a:rPr lang="en-US" altLang="en-US" smtClean="0"/>
              <a:pPr eaLnBrk="1" hangingPunct="1">
                <a:spcBef>
                  <a:spcPct val="0"/>
                </a:spcBef>
              </a:pPr>
              <a:t>0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93A670-C381-4AA0-AB6B-045AE0BD7D9D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ECD22B-EB7B-4D38-8713-8EC9F722529C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9845686-0C69-4CDA-8B62-9F72E3B3D1D6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1063A80-F5E6-43F3-974B-E4C65440F464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AB9F1D-8EE9-4652-8ADF-4162FFC472C3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07214EF-6791-4091-9415-B898026D62D9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5B010C4-DF96-4C5F-B773-BBFBC6FE7662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4ABABB-E66B-484D-B7DA-CDF21524A23B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C910A99-EE95-4845-B80D-EA1F470AA21E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2E88067-76CA-4824-9BBC-6B6EE3E43CC0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E257121-0273-438A-AF77-1B2928EAE45B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57D970-FCDF-4390-B933-9582FBBAB361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083FD9-95A1-4623-BC1F-7B9D8C8336CB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0129E75-32C7-4CF1-9065-A7A0EB8B868D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F7A4C52-518D-47B3-9000-ECE014A880F5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DAE0911-F87F-4ABF-B300-25101A436E4B}" type="slidenum">
              <a:rPr lang="en-US"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8475C61-45A4-4FDF-A3DC-7338E4E1F9B5}" type="slidenum">
              <a:rPr lang="en-US" altLang="en-US" smtClean="0"/>
              <a:pPr eaLnBrk="1" hangingPunct="1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E9F185A-E2C6-470C-97C9-31CDE69E20C4}" type="slidenum">
              <a:rPr lang="en-US" altLang="en-US" smtClean="0"/>
              <a:pPr eaLnBrk="1" hangingPunct="1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22D201A-06E5-45E7-A819-D5F275AD9AE3}" type="slidenum">
              <a:rPr lang="en-US" altLang="en-US" smtClean="0"/>
              <a:pPr eaLnBrk="1" hangingPunct="1"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DB015DC-567E-4986-8ED9-CF3DC5B910F0}" type="slidenum">
              <a:rPr lang="en-US" altLang="en-US" smtClean="0"/>
              <a:pPr eaLnBrk="1" hangingPunct="1"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35E0A9-2803-4709-AEA0-2A8F52E643D2}" type="slidenum">
              <a:rPr lang="en-US" altLang="en-US" smtClean="0"/>
              <a:pPr eaLnBrk="1" hangingPunct="1"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6C7894-7F7B-447D-9F67-5A8C6ED39B26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22A1C88-12F7-43C9-A270-5584343E93E3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7EA802F-494C-4D16-BFE6-4FDBB0D5C072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913970E-00D9-43EC-97AC-98C4CD47771A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D5CD2CD-BCF1-4061-B065-D05972B81F7D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C9370D-6F06-4F51-B3D1-4DA0B690D3D8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F73F57E-0039-4390-8ECE-2DE8FB51A6E5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ert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263" y="17463"/>
            <a:ext cx="12382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fema_logo_small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146800"/>
            <a:ext cx="177006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CitiCorpLogo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5" y="6286500"/>
            <a:ext cx="20478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1382713"/>
            <a:ext cx="8543925" cy="1055687"/>
          </a:xfrm>
          <a:effectLst/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27538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96300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Training, Unit 8:  Terrorism and CERT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</a:t>
            </a:r>
            <a:fld id="{6A20F2BD-4C0B-4CD4-82CC-B95FE4008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16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04800"/>
            <a:ext cx="22098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4770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Training, Unit 8:  Terrorism and CERT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</a:t>
            </a:r>
            <a:fld id="{9B223781-4D6E-4C0A-BF95-6C1A20F07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3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fema_logo_smal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146800"/>
            <a:ext cx="177006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Training, Unit 8:  Terrorism and CERT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867400" y="6324600"/>
            <a:ext cx="19812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</a:t>
            </a:r>
            <a:fld id="{C1715EA2-9485-4C4C-A6CE-7154823FF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5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fema_logo_smal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146800"/>
            <a:ext cx="177006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Training, Unit 8:  Terrorism and CERT 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</a:t>
            </a:r>
            <a:fld id="{F2641D25-DCAD-4D76-A2D4-A2FA5FD77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5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fema_logo_smal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146800"/>
            <a:ext cx="177006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Training, Unit 8:  Terrorism and CERT 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</a:t>
            </a:r>
            <a:fld id="{510B4D84-4F74-4B30-BC37-087A2E020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3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fema_logo_smal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146800"/>
            <a:ext cx="177006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Training, Unit 8:  Terrorism and CERT 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</a:t>
            </a:r>
            <a:fld id="{48C560D3-6B65-4CC3-A05D-74F675281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64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fema_logo_smal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146800"/>
            <a:ext cx="177006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Training, Unit 8:  Terrorism and CERT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</a:t>
            </a:r>
            <a:fld id="{3E3FD779-4CA8-4CA6-9C38-6A46BCC2C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52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fema_logo_smal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146800"/>
            <a:ext cx="177006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Training, Unit 8:  Terrorism and CERT 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</a:t>
            </a:r>
            <a:fld id="{52F88F8E-E84A-4454-89B8-B99788DF0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88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fema_logo_smal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146800"/>
            <a:ext cx="177006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Training, Unit 8:  Terrorism and CERT 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</a:t>
            </a:r>
            <a:fld id="{081F9FE3-E18E-4C90-9306-DCF091107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6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fema_logo_smal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146800"/>
            <a:ext cx="177006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CERT Basic Training, Unit 8:  Terrorism and CERT 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8-</a:t>
            </a:r>
            <a:fld id="{CFC8FB6B-32EE-40F3-ABC9-AC9BB8B61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95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8839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r>
              <a:rPr lang="en-US"/>
              <a:t>CERT Basic Training, Unit 8:  Terrorism and CERT </a:t>
            </a:r>
          </a:p>
        </p:txBody>
      </p:sp>
      <p:sp>
        <p:nvSpPr>
          <p:cNvPr id="1116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248400"/>
            <a:ext cx="1828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r>
              <a:rPr lang="en-US"/>
              <a:t>8-</a:t>
            </a:r>
            <a:fld id="{29748C05-B4D6-4BFF-A0E2-5B09C1656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4" descr="cert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6172200"/>
            <a:ext cx="12382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21" r:id="rId10"/>
    <p:sldLayoutId id="214748382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Arial" charset="0"/>
        <a:buChar char="●"/>
        <a:defRPr sz="3200">
          <a:solidFill>
            <a:srgbClr val="0066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rgbClr val="0066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v"/>
        <a:defRPr sz="2400">
          <a:solidFill>
            <a:srgbClr val="0066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000">
          <a:solidFill>
            <a:srgbClr val="0066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v"/>
        <a:defRPr sz="1600">
          <a:solidFill>
            <a:srgbClr val="0066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v"/>
        <a:defRPr sz="1600">
          <a:solidFill>
            <a:srgbClr val="0066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v"/>
        <a:defRPr sz="1600">
          <a:solidFill>
            <a:srgbClr val="0066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v"/>
        <a:defRPr sz="1600">
          <a:solidFill>
            <a:srgbClr val="0066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v"/>
        <a:defRPr sz="1600">
          <a:solidFill>
            <a:srgbClr val="0066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Terrorism and CERT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CERT Basic Training</a:t>
            </a:r>
          </a:p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Unit 8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8-</a:t>
            </a:r>
            <a:fld id="{8CB27B3D-F99A-476E-867D-43786A2C7547}" type="slidenum">
              <a:rPr lang="en-US" altLang="en-US" sz="14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Biological Weapons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0600" y="1341438"/>
            <a:ext cx="38862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/>
              <a:t>Routes of exposure:</a:t>
            </a:r>
          </a:p>
          <a:p>
            <a:pPr eaLnBrk="1" hangingPunct="1"/>
            <a:r>
              <a:rPr lang="en-US" altLang="en-US"/>
              <a:t>Inhalation</a:t>
            </a:r>
          </a:p>
          <a:p>
            <a:pPr eaLnBrk="1" hangingPunct="1"/>
            <a:r>
              <a:rPr lang="en-US" altLang="en-US"/>
              <a:t>Ingestion</a:t>
            </a:r>
          </a:p>
          <a:p>
            <a:pPr eaLnBrk="1" hangingPunct="1"/>
            <a:r>
              <a:rPr lang="en-US" altLang="en-US"/>
              <a:t>Absorption </a:t>
            </a:r>
          </a:p>
        </p:txBody>
      </p:sp>
      <p:pic>
        <p:nvPicPr>
          <p:cNvPr id="20485" name="Picture 4" descr="Man with gas mas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4191000" cy="292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00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Unit 8:  Terrorism and CERT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8-</a:t>
            </a:r>
            <a:fld id="{CBBBB33E-25D1-47A6-BC76-FEEAEF0453DE}" type="slidenum">
              <a:rPr lang="en-US" altLang="en-US" sz="14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Radiological Weapons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Considered a higher threat because components are easy to obtain</a:t>
            </a:r>
          </a:p>
        </p:txBody>
      </p:sp>
      <p:pic>
        <p:nvPicPr>
          <p:cNvPr id="21509" name="Picture 5" descr="Radiation symb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819400"/>
            <a:ext cx="3219450" cy="266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00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Unit 8:  Terrorism and CERT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8-</a:t>
            </a:r>
            <a:fld id="{1CD5F5A0-AC82-4691-B16A-0BBA6DF8B18E}" type="slidenum">
              <a:rPr lang="en-US" altLang="en-US" sz="14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Nuclear Weapons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41438"/>
            <a:ext cx="44958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Derives destructive force from nuclear reaction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Affected area is larger as contaminated objects spread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Potential for casualties extends beyond initial attack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Long-term effects difficult to monitor and track</a:t>
            </a:r>
          </a:p>
        </p:txBody>
      </p:sp>
      <p:pic>
        <p:nvPicPr>
          <p:cNvPr id="22533" name="Picture 4" descr="No Drugs or Nuclear Weapons allowed insi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2057400"/>
            <a:ext cx="37719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00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Unit 8:  Terrorism and CERT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8-</a:t>
            </a:r>
            <a:fld id="{9E6C19FF-7634-4DA8-B11B-DBEA18A950EC}" type="slidenum">
              <a:rPr lang="en-US" altLang="en-US" sz="14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High-Yield Explosives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Weapon of choice for terrorists</a:t>
            </a:r>
          </a:p>
          <a:p>
            <a:pPr lvl="1" eaLnBrk="1" hangingPunct="1"/>
            <a:r>
              <a:rPr lang="en-US" altLang="en-US"/>
              <a:t>Used in 80% of attacks</a:t>
            </a:r>
          </a:p>
          <a:p>
            <a:pPr eaLnBrk="1" hangingPunct="1"/>
            <a:r>
              <a:rPr lang="en-US" altLang="en-US"/>
              <a:t>Military munitions: grenades, mortars, surface-to-air missiles</a:t>
            </a:r>
          </a:p>
          <a:p>
            <a:pPr eaLnBrk="1" hangingPunct="1"/>
            <a:r>
              <a:rPr lang="en-US" altLang="en-US"/>
              <a:t>Newer explosives called improvised  explosive devices or IEDs</a:t>
            </a:r>
          </a:p>
          <a:p>
            <a:pPr lvl="1" eaLnBrk="1" hangingPunct="1"/>
            <a:r>
              <a:rPr lang="en-US" altLang="en-US"/>
              <a:t>Any device created in an improvised manner used to destroy, disfigure, distract, or harass</a:t>
            </a:r>
          </a:p>
          <a:p>
            <a:pPr eaLnBrk="1" hangingPunct="1">
              <a:buFont typeface="Arial" charset="0"/>
              <a:buNone/>
            </a:pPr>
            <a:endParaRPr lang="en-US" altLang="en-US"/>
          </a:p>
        </p:txBody>
      </p:sp>
      <p:sp>
        <p:nvSpPr>
          <p:cNvPr id="2355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00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Unit 8:  Terrorism and CERT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8-</a:t>
            </a:r>
            <a:fld id="{15AABCEB-B81B-448C-929A-7DDBE39F6094}" type="slidenum">
              <a:rPr lang="en-US" altLang="en-US" sz="14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Assessing the Risk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Types of terrorist weapons in order of greatest risk (least to greatest):</a:t>
            </a:r>
          </a:p>
          <a:p>
            <a:pPr lvl="1" eaLnBrk="1" hangingPunct="1">
              <a:defRPr/>
            </a:pPr>
            <a:r>
              <a:rPr lang="en-US" sz="3200" dirty="0">
                <a:ea typeface="+mn-ea"/>
                <a:cs typeface="+mn-cs"/>
              </a:rPr>
              <a:t>Nuclear </a:t>
            </a:r>
          </a:p>
          <a:p>
            <a:pPr lvl="1" eaLnBrk="1" hangingPunct="1">
              <a:defRPr/>
            </a:pPr>
            <a:r>
              <a:rPr lang="en-US" sz="3200" dirty="0">
                <a:ea typeface="+mn-ea"/>
                <a:cs typeface="+mn-cs"/>
              </a:rPr>
              <a:t>Chemical</a:t>
            </a:r>
          </a:p>
          <a:p>
            <a:pPr lvl="1" eaLnBrk="1" hangingPunct="1">
              <a:defRPr/>
            </a:pPr>
            <a:r>
              <a:rPr lang="en-US" sz="3200" dirty="0">
                <a:ea typeface="+mn-ea"/>
                <a:cs typeface="+mn-cs"/>
              </a:rPr>
              <a:t>Radiological</a:t>
            </a:r>
          </a:p>
          <a:p>
            <a:pPr lvl="1" eaLnBrk="1" hangingPunct="1">
              <a:defRPr/>
            </a:pPr>
            <a:r>
              <a:rPr lang="en-US" sz="3200" dirty="0">
                <a:ea typeface="+mn-ea"/>
                <a:cs typeface="+mn-cs"/>
              </a:rPr>
              <a:t>Biological</a:t>
            </a:r>
          </a:p>
          <a:p>
            <a:pPr lvl="1" eaLnBrk="1" hangingPunct="1">
              <a:defRPr/>
            </a:pPr>
            <a:r>
              <a:rPr lang="en-US" sz="3200" dirty="0"/>
              <a:t>High-yield</a:t>
            </a:r>
            <a:r>
              <a:rPr lang="en-US" sz="3200" dirty="0">
                <a:ea typeface="+mn-ea"/>
                <a:cs typeface="+mn-cs"/>
              </a:rPr>
              <a:t> explosives</a:t>
            </a:r>
          </a:p>
        </p:txBody>
      </p:sp>
      <p:sp>
        <p:nvSpPr>
          <p:cNvPr id="2458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00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Unit 8:  Terrorism and CERT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8-</a:t>
            </a:r>
            <a:fld id="{EF043DCE-8593-465C-88DF-A53D337E8BEB}" type="slidenum">
              <a:rPr lang="en-US" altLang="en-US" sz="14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Eight Signs of Terrorism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altLang="en-US"/>
              <a:t>Surveillance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altLang="en-US"/>
              <a:t>Elicitation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altLang="en-US"/>
              <a:t>Tests of security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altLang="en-US"/>
              <a:t>Funding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altLang="en-US"/>
              <a:t>Acquiring supplies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altLang="en-US"/>
              <a:t>Impersonation or suspicious people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altLang="en-US"/>
              <a:t>Rehearsals and dry runs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altLang="en-US"/>
              <a:t>Deployment</a:t>
            </a:r>
          </a:p>
        </p:txBody>
      </p:sp>
      <p:pic>
        <p:nvPicPr>
          <p:cNvPr id="25605" name="Picture 4" descr="Man with binocula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371600"/>
            <a:ext cx="3025775" cy="2270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00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Unit 8:  Terrorism and CERT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8-</a:t>
            </a:r>
            <a:fld id="{423F5BAC-C5F5-4CEC-8112-0FE3A451C49B}" type="slidenum">
              <a:rPr lang="en-US" altLang="en-US" sz="14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Attack Has Occurred or Is Underway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5181600" cy="4525962"/>
          </a:xfrm>
        </p:spPr>
        <p:txBody>
          <a:bodyPr/>
          <a:lstStyle/>
          <a:p>
            <a:pPr eaLnBrk="1" hangingPunct="1"/>
            <a:r>
              <a:rPr lang="en-US" altLang="en-US"/>
              <a:t>Vapor clouds or mists</a:t>
            </a:r>
          </a:p>
          <a:p>
            <a:pPr eaLnBrk="1" hangingPunct="1"/>
            <a:r>
              <a:rPr lang="en-US" altLang="en-US"/>
              <a:t>Unscheduled spraying</a:t>
            </a:r>
          </a:p>
          <a:p>
            <a:pPr eaLnBrk="1" hangingPunct="1"/>
            <a:r>
              <a:rPr lang="en-US" altLang="en-US"/>
              <a:t>Materials or equipment unusual for the area</a:t>
            </a:r>
          </a:p>
          <a:p>
            <a:pPr eaLnBrk="1" hangingPunct="1"/>
            <a:r>
              <a:rPr lang="en-US" altLang="en-US"/>
              <a:t>Unusual odors or tastes</a:t>
            </a:r>
          </a:p>
          <a:p>
            <a:pPr eaLnBrk="1" hangingPunct="1"/>
            <a:r>
              <a:rPr lang="en-US" altLang="en-US"/>
              <a:t>Out of place and unattended packages</a:t>
            </a:r>
          </a:p>
          <a:p>
            <a:pPr eaLnBrk="1" hangingPunct="1"/>
            <a:r>
              <a:rPr lang="en-US" altLang="en-US"/>
              <a:t>Leaking packages</a:t>
            </a:r>
          </a:p>
          <a:p>
            <a:pPr eaLnBrk="1" hangingPunct="1"/>
            <a:endParaRPr lang="en-US" altLang="en-US"/>
          </a:p>
        </p:txBody>
      </p:sp>
      <p:pic>
        <p:nvPicPr>
          <p:cNvPr id="26629" name="Picture 7" descr="Suspicious pack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057400"/>
            <a:ext cx="321786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00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Unit 8:  Terrorism and CERT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See CBRNE Indicators?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If you observe any indications of a terrorist incident you should:</a:t>
            </a:r>
          </a:p>
          <a:p>
            <a:pPr lvl="1" eaLnBrk="1" hangingPunct="1"/>
            <a:r>
              <a:rPr lang="en-US" altLang="en-US"/>
              <a:t>Not touch it</a:t>
            </a:r>
          </a:p>
          <a:p>
            <a:pPr lvl="1" eaLnBrk="1" hangingPunct="1"/>
            <a:r>
              <a:rPr lang="en-US" altLang="en-US"/>
              <a:t>Move away from object or area</a:t>
            </a:r>
          </a:p>
          <a:p>
            <a:pPr lvl="1" eaLnBrk="1" hangingPunct="1"/>
            <a:r>
              <a:rPr lang="en-US" altLang="en-US"/>
              <a:t>Report it to authorities immediately</a:t>
            </a: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8-</a:t>
            </a:r>
            <a:fld id="{88B4969E-DC4E-46FA-85EF-95CFAB141E5B}" type="slidenum">
              <a:rPr lang="en-US" altLang="en-US" sz="14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765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00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Unit 8:  Terrorism and CERT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8-</a:t>
            </a:r>
            <a:fld id="{2A02F6D8-7579-4A07-B8DD-D8E23E2362DA}" type="slidenum">
              <a:rPr lang="en-US" altLang="en-US" sz="14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991600" cy="685800"/>
          </a:xfrm>
        </p:spPr>
        <p:txBody>
          <a:bodyPr/>
          <a:lstStyle/>
          <a:p>
            <a:pPr eaLnBrk="1" hangingPunct="1"/>
            <a:r>
              <a:rPr lang="en-US" altLang="en-US" sz="3200"/>
              <a:t>Physical Signs of Chemical-Biological Attack</a:t>
            </a:r>
          </a:p>
        </p:txBody>
      </p:sp>
      <p:pic>
        <p:nvPicPr>
          <p:cNvPr id="28676" name="Picture 10" descr="Dead fish in ri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600200"/>
            <a:ext cx="2493963" cy="391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1341438"/>
            <a:ext cx="58674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/>
            </a:pPr>
            <a:r>
              <a:rPr lang="en-US" sz="3200" b="0" kern="0" dirty="0">
                <a:latin typeface="+mn-lt"/>
              </a:rPr>
              <a:t>Sick or dead animals, fish, or birds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/>
            </a:pPr>
            <a:r>
              <a:rPr lang="en-US" sz="3200" b="0" kern="0" dirty="0">
                <a:latin typeface="+mn-lt"/>
              </a:rPr>
              <a:t>Large number of persons seeking medical attention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/>
            </a:pPr>
            <a:r>
              <a:rPr lang="en-US" sz="3200" b="0" kern="0" dirty="0">
                <a:latin typeface="+mn-lt"/>
              </a:rPr>
              <a:t>Multiple survivors exhibiting similar symptoms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/>
            </a:pPr>
            <a:r>
              <a:rPr lang="en-US" sz="3200" b="0" kern="0" dirty="0">
                <a:latin typeface="+mn-lt"/>
              </a:rPr>
              <a:t>Multiple casualties without obvious signs of trauma</a:t>
            </a:r>
          </a:p>
        </p:txBody>
      </p:sp>
      <p:sp>
        <p:nvSpPr>
          <p:cNvPr id="2867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00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Unit 8:  Terrorism and CERT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Preparing at Home, Work, Neighborhood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41438"/>
            <a:ext cx="4648200" cy="4525962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chemeClr val="tx1"/>
                </a:solidFill>
              </a:rPr>
              <a:t>Personal and family safety is first priority!</a:t>
            </a:r>
          </a:p>
          <a:p>
            <a:pPr eaLnBrk="1" hangingPunct="1"/>
            <a:r>
              <a:rPr lang="en-US" altLang="en-US" sz="3200">
                <a:solidFill>
                  <a:schemeClr val="tx1"/>
                </a:solidFill>
              </a:rPr>
              <a:t>CERT members are NOT equipped or trained to respond to terrorist incidents</a:t>
            </a:r>
          </a:p>
          <a:p>
            <a:pPr eaLnBrk="1" hangingPunct="1"/>
            <a:r>
              <a:rPr lang="en-US" altLang="en-US" sz="3200">
                <a:solidFill>
                  <a:schemeClr val="tx1"/>
                </a:solidFill>
              </a:rPr>
              <a:t>Terrorism incident scenes are also crime scenes</a:t>
            </a:r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8-</a:t>
            </a:r>
            <a:fld id="{714CDACE-6D29-4780-B36A-D4EE36FEE5E5}" type="slidenum">
              <a:rPr lang="en-US" altLang="en-US" sz="14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pic>
        <p:nvPicPr>
          <p:cNvPr id="29701" name="Picture 5" descr="People crying at WTC memori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362200"/>
            <a:ext cx="3505200" cy="1928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00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Unit 8:  Terrorism and CERT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00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Unit 8:  Terrorism and CERT </a:t>
            </a: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324600" y="6324600"/>
            <a:ext cx="16002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8-</a:t>
            </a:r>
            <a:fld id="{6D3277D2-3B07-4638-9DD0-F04C841E47FA}" type="slidenum">
              <a:rPr lang="en-US" altLang="en-US" sz="14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Unit Objectives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Define terrorism</a:t>
            </a:r>
          </a:p>
          <a:p>
            <a:pPr eaLnBrk="1" hangingPunct="1"/>
            <a:r>
              <a:rPr lang="en-US" altLang="en-US"/>
              <a:t>Identify potential targets in the community</a:t>
            </a:r>
          </a:p>
          <a:p>
            <a:pPr eaLnBrk="1" hangingPunct="1"/>
            <a:r>
              <a:rPr lang="en-US" altLang="en-US"/>
              <a:t>Identify the eight signs of terrorism</a:t>
            </a:r>
          </a:p>
          <a:p>
            <a:pPr eaLnBrk="1" hangingPunct="1"/>
            <a:r>
              <a:rPr lang="en-US" altLang="en-US"/>
              <a:t>Identify CERT operating procedures for a terrorist incident</a:t>
            </a:r>
          </a:p>
          <a:p>
            <a:pPr eaLnBrk="1" hangingPunct="1"/>
            <a:r>
              <a:rPr lang="en-US" altLang="en-US"/>
              <a:t>Describe the actions to take following a suspected terrorist incident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8-</a:t>
            </a:r>
            <a:fld id="{9E5B08C0-FECE-47EE-897D-2D2F873AD6DD}" type="slidenum">
              <a:rPr lang="en-US" altLang="en-US" sz="14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Prepare for Terrorist Activity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5181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CBRNE events are survivable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Preparing for terrorist incidents similar to preparing for natural hazards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Review Unit 1 guidelines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Certain actions more relevant to CBRNE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pic>
        <p:nvPicPr>
          <p:cNvPr id="30725" name="Picture 4" descr="Disaster Evacu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371600"/>
            <a:ext cx="3578225" cy="2690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00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Unit 8:  Terrorism and CERT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8-</a:t>
            </a:r>
            <a:fld id="{C0483FA6-B6B8-4114-AD09-0228CA4348E6}" type="slidenum">
              <a:rPr lang="en-US" altLang="en-US" sz="14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Shelter-in-Place Procedures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3000"/>
              <a:t>Shut off ventilation systems</a:t>
            </a:r>
          </a:p>
          <a:p>
            <a:pPr eaLnBrk="1" hangingPunct="1"/>
            <a:r>
              <a:rPr lang="en-US" altLang="en-US" sz="3000"/>
              <a:t>Go to your shelter-in-place room</a:t>
            </a:r>
          </a:p>
          <a:p>
            <a:pPr eaLnBrk="1" hangingPunct="1"/>
            <a:r>
              <a:rPr lang="en-US" altLang="en-US" sz="3000"/>
              <a:t>Use precut plastic sheeting to cover air openings</a:t>
            </a:r>
          </a:p>
          <a:p>
            <a:pPr eaLnBrk="1" hangingPunct="1"/>
            <a:r>
              <a:rPr lang="en-US" altLang="en-US" sz="3000"/>
              <a:t>Tape sheeting over doors, windows, vents</a:t>
            </a:r>
          </a:p>
          <a:p>
            <a:pPr eaLnBrk="1" hangingPunct="1"/>
            <a:r>
              <a:rPr lang="en-US" altLang="en-US" sz="3000"/>
              <a:t>Use duct tape to seal other areas</a:t>
            </a:r>
          </a:p>
          <a:p>
            <a:pPr eaLnBrk="1" hangingPunct="1"/>
            <a:r>
              <a:rPr lang="en-US" altLang="en-US" sz="3000"/>
              <a:t>Listen to a battery-powered radio</a:t>
            </a:r>
          </a:p>
          <a:p>
            <a:pPr eaLnBrk="1" hangingPunct="1"/>
            <a:r>
              <a:rPr lang="en-US" altLang="en-US" sz="3000"/>
              <a:t>Ventilate room once contaminants are gone</a:t>
            </a:r>
          </a:p>
        </p:txBody>
      </p:sp>
      <p:sp>
        <p:nvSpPr>
          <p:cNvPr id="3174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00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Unit 8:  Terrorism and CERT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8-</a:t>
            </a:r>
            <a:fld id="{EC0D9E21-28F6-4FC0-B6BC-037D4A5033A2}" type="slidenum">
              <a:rPr lang="en-US" altLang="en-US" sz="14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Protection from Radioactive Fallout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Go deep inside a building (distance/shielding)</a:t>
            </a:r>
          </a:p>
          <a:p>
            <a:pPr eaLnBrk="1" hangingPunct="1"/>
            <a:r>
              <a:rPr lang="en-US" altLang="en-US"/>
              <a:t>Stay inside (time)</a:t>
            </a:r>
          </a:p>
          <a:p>
            <a:pPr eaLnBrk="1" hangingPunct="1"/>
            <a:r>
              <a:rPr lang="en-US" altLang="en-US"/>
              <a:t>Stay tuned</a:t>
            </a:r>
          </a:p>
        </p:txBody>
      </p:sp>
      <p:sp>
        <p:nvSpPr>
          <p:cNvPr id="3277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00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Unit 8:  Terrorism and CERT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8-</a:t>
            </a:r>
            <a:fld id="{3CCEE29C-480F-4509-9B47-C40EB85AC6EC}" type="slidenum">
              <a:rPr lang="en-US" altLang="en-US" sz="14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Basic Decontamination Procedures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Leave the contaminated area</a:t>
            </a:r>
          </a:p>
          <a:p>
            <a:pPr eaLnBrk="1" hangingPunct="1"/>
            <a:r>
              <a:rPr lang="en-US" altLang="en-US"/>
              <a:t>Take decontamination action</a:t>
            </a:r>
          </a:p>
          <a:p>
            <a:pPr lvl="1" eaLnBrk="1" hangingPunct="1"/>
            <a:r>
              <a:rPr lang="en-US" altLang="en-US"/>
              <a:t>Remove everything</a:t>
            </a:r>
          </a:p>
          <a:p>
            <a:pPr lvl="1" eaLnBrk="1" hangingPunct="1"/>
            <a:r>
              <a:rPr lang="en-US" altLang="en-US"/>
              <a:t>Wash hands</a:t>
            </a:r>
          </a:p>
          <a:p>
            <a:pPr lvl="1" eaLnBrk="1" hangingPunct="1"/>
            <a:r>
              <a:rPr lang="en-US" altLang="en-US"/>
              <a:t>Flush the entire body</a:t>
            </a:r>
          </a:p>
          <a:p>
            <a:pPr lvl="1" eaLnBrk="1" hangingPunct="1"/>
            <a:r>
              <a:rPr lang="en-US" altLang="en-US"/>
              <a:t>Blot dry</a:t>
            </a:r>
          </a:p>
          <a:p>
            <a:pPr eaLnBrk="1" hangingPunct="1"/>
            <a:r>
              <a:rPr lang="en-US" altLang="en-US"/>
              <a:t>Report for decontamination</a:t>
            </a:r>
          </a:p>
          <a:p>
            <a:pPr eaLnBrk="1" hangingPunct="1"/>
            <a:r>
              <a:rPr lang="en-US" altLang="en-US"/>
              <a:t>Food safety</a:t>
            </a:r>
          </a:p>
        </p:txBody>
      </p:sp>
      <p:pic>
        <p:nvPicPr>
          <p:cNvPr id="33797" name="Picture 4" descr="Washing Han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600200"/>
            <a:ext cx="2266950" cy="354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00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Unit 8:  Terrorism and CERT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Treating Others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First priority for a CERT member is personal safety</a:t>
            </a:r>
          </a:p>
          <a:p>
            <a:pPr lvl="1" eaLnBrk="1" hangingPunct="1"/>
            <a:r>
              <a:rPr lang="en-US" altLang="en-US"/>
              <a:t>Take self-protective measures only</a:t>
            </a:r>
          </a:p>
          <a:p>
            <a:pPr lvl="1" eaLnBrk="1" hangingPunct="1"/>
            <a:r>
              <a:rPr lang="en-US" altLang="en-US"/>
              <a:t>Do not attempt to treat survivors in contaminated area</a:t>
            </a:r>
          </a:p>
          <a:p>
            <a:pPr lvl="1" eaLnBrk="1" hangingPunct="1"/>
            <a:r>
              <a:rPr lang="en-US" altLang="en-US"/>
              <a:t>Tell survivors about decontamination procedures</a:t>
            </a: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8-</a:t>
            </a:r>
            <a:fld id="{3DF33739-5E1C-4F1D-AB1D-65152F37FD16}" type="slidenum">
              <a:rPr lang="en-US" altLang="en-US" sz="14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482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00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Unit 8:  Terrorism and CERT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What Professional Responders Will Do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Follow sizeup steps:</a:t>
            </a:r>
          </a:p>
          <a:p>
            <a:pPr lvl="1" eaLnBrk="1" hangingPunct="1"/>
            <a:r>
              <a:rPr lang="en-US" altLang="en-US"/>
              <a:t>What is going on</a:t>
            </a:r>
          </a:p>
          <a:p>
            <a:pPr lvl="1" eaLnBrk="1" hangingPunct="1"/>
            <a:r>
              <a:rPr lang="en-US" altLang="en-US"/>
              <a:t>How bad the situation is and how much worse it could get</a:t>
            </a:r>
          </a:p>
          <a:p>
            <a:pPr lvl="1" eaLnBrk="1" hangingPunct="1"/>
            <a:r>
              <a:rPr lang="en-US" altLang="en-US"/>
              <a:t>What measures can be taken to control the incident safely</a:t>
            </a:r>
          </a:p>
          <a:p>
            <a:pPr lvl="1" eaLnBrk="1" hangingPunct="1"/>
            <a:r>
              <a:rPr lang="en-US" altLang="en-US"/>
              <a:t>What resources will be needed</a:t>
            </a: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8-</a:t>
            </a:r>
            <a:fld id="{AC1CD814-DF96-41CB-A820-AB98D9F1491B}" type="slidenum">
              <a:rPr lang="en-US" altLang="en-US" sz="14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584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00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Unit 8:  Terrorism and CERT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8-</a:t>
            </a:r>
            <a:fld id="{4545C11B-276D-4762-94AC-6CD0B4C45AAB}" type="slidenum">
              <a:rPr lang="en-US" altLang="en-US" sz="14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Unit Summary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Terrorists attack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Intimidate the government or the civilian population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Further their objectives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Their goals are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Create mass casualties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Disrupt critical resources, vital services, and the economy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Cause fear</a:t>
            </a:r>
          </a:p>
        </p:txBody>
      </p:sp>
      <p:sp>
        <p:nvSpPr>
          <p:cNvPr id="3686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00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Unit 8:  Terrorism and CERT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8-</a:t>
            </a:r>
            <a:fld id="{940675EB-E74D-4BFC-970D-72EC54791A0A}" type="slidenum">
              <a:rPr lang="en-US" altLang="en-US" sz="14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Unit Summary (cont’d) 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b="1"/>
              <a:t>Terrorist Weapons</a:t>
            </a:r>
          </a:p>
          <a:p>
            <a:pPr eaLnBrk="1" hangingPunct="1">
              <a:buFont typeface="Arial" charset="0"/>
              <a:buNone/>
            </a:pPr>
            <a:r>
              <a:rPr lang="en-US" altLang="en-US"/>
              <a:t>1.	</a:t>
            </a:r>
            <a:r>
              <a:rPr lang="en-US" altLang="en-US" b="1"/>
              <a:t>C</a:t>
            </a:r>
            <a:r>
              <a:rPr lang="en-US" altLang="en-US"/>
              <a:t>hemical</a:t>
            </a:r>
          </a:p>
          <a:p>
            <a:pPr eaLnBrk="1" hangingPunct="1">
              <a:buFont typeface="Arial" charset="0"/>
              <a:buNone/>
            </a:pPr>
            <a:r>
              <a:rPr lang="en-US" altLang="en-US"/>
              <a:t>2.	</a:t>
            </a:r>
            <a:r>
              <a:rPr lang="en-US" altLang="en-US" b="1"/>
              <a:t>B</a:t>
            </a:r>
            <a:r>
              <a:rPr lang="en-US" altLang="en-US"/>
              <a:t>iological</a:t>
            </a:r>
          </a:p>
          <a:p>
            <a:pPr eaLnBrk="1" hangingPunct="1">
              <a:buFont typeface="Arial" charset="0"/>
              <a:buNone/>
            </a:pPr>
            <a:r>
              <a:rPr lang="en-US" altLang="en-US"/>
              <a:t>3.	</a:t>
            </a:r>
            <a:r>
              <a:rPr lang="en-US" altLang="en-US" b="1"/>
              <a:t>R</a:t>
            </a:r>
            <a:r>
              <a:rPr lang="en-US" altLang="en-US"/>
              <a:t>adiological</a:t>
            </a:r>
          </a:p>
          <a:p>
            <a:pPr eaLnBrk="1" hangingPunct="1">
              <a:buFont typeface="Arial" charset="0"/>
              <a:buNone/>
            </a:pPr>
            <a:r>
              <a:rPr lang="en-US" altLang="en-US"/>
              <a:t>4.	</a:t>
            </a:r>
            <a:r>
              <a:rPr lang="en-US" altLang="en-US" b="1"/>
              <a:t>N</a:t>
            </a:r>
            <a:r>
              <a:rPr lang="en-US" altLang="en-US"/>
              <a:t>uclear</a:t>
            </a:r>
          </a:p>
          <a:p>
            <a:pPr eaLnBrk="1" hangingPunct="1">
              <a:buFont typeface="Arial" charset="0"/>
              <a:buNone/>
            </a:pPr>
            <a:r>
              <a:rPr lang="en-US" altLang="en-US"/>
              <a:t>5.	High-yield </a:t>
            </a:r>
            <a:br>
              <a:rPr lang="en-US" altLang="en-US"/>
            </a:br>
            <a:r>
              <a:rPr lang="en-US" altLang="en-US" b="1"/>
              <a:t>E</a:t>
            </a:r>
            <a:r>
              <a:rPr lang="en-US" altLang="en-US"/>
              <a:t>xplosives</a:t>
            </a:r>
          </a:p>
        </p:txBody>
      </p:sp>
      <p:pic>
        <p:nvPicPr>
          <p:cNvPr id="37893" name="Picture 4" descr="Workers in hazmat sui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155825"/>
            <a:ext cx="4876800" cy="3254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00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Unit 8:  Terrorism and CERT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8-</a:t>
            </a:r>
            <a:fld id="{16674553-3A62-404F-A0F1-B3CE380D9C2B}" type="slidenum">
              <a:rPr lang="en-US" altLang="en-US" sz="14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Unit Summary (cont’d) 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b="1"/>
              <a:t>CERT Protocol for Terrorist Incidents</a:t>
            </a:r>
          </a:p>
          <a:p>
            <a:pPr eaLnBrk="1" hangingPunct="1"/>
            <a:r>
              <a:rPr lang="en-US" altLang="en-US"/>
              <a:t>Terrorist incidents are a stop sign!</a:t>
            </a:r>
          </a:p>
          <a:p>
            <a:pPr eaLnBrk="1" hangingPunct="1"/>
            <a:r>
              <a:rPr lang="en-US" altLang="en-US"/>
              <a:t>Do not proceed if you suspect terrorist activity</a:t>
            </a:r>
          </a:p>
          <a:p>
            <a:pPr eaLnBrk="1" hangingPunct="1"/>
            <a:r>
              <a:rPr lang="en-US" altLang="en-US"/>
              <a:t>Simple guidelines:</a:t>
            </a:r>
          </a:p>
          <a:p>
            <a:pPr lvl="1" eaLnBrk="1" hangingPunct="1"/>
            <a:r>
              <a:rPr lang="en-US" altLang="en-US"/>
              <a:t>Do not touch</a:t>
            </a:r>
          </a:p>
          <a:p>
            <a:pPr lvl="1" eaLnBrk="1" hangingPunct="1"/>
            <a:r>
              <a:rPr lang="en-US" altLang="en-US"/>
              <a:t>Move away from object or area</a:t>
            </a:r>
          </a:p>
          <a:p>
            <a:pPr lvl="1" eaLnBrk="1" hangingPunct="1"/>
            <a:r>
              <a:rPr lang="en-US" altLang="en-US"/>
              <a:t>Report it to authorities immediately</a:t>
            </a:r>
          </a:p>
        </p:txBody>
      </p:sp>
      <p:sp>
        <p:nvSpPr>
          <p:cNvPr id="3891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00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Unit 8:  Terrorism and CERT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8-</a:t>
            </a:r>
            <a:fld id="{A237A8D4-43ED-4524-8D72-C0AF7F3E10B1}" type="slidenum">
              <a:rPr lang="en-US" altLang="en-US" sz="14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Homework Assignment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4114800" cy="4602162"/>
          </a:xfrm>
        </p:spPr>
        <p:txBody>
          <a:bodyPr/>
          <a:lstStyle/>
          <a:p>
            <a:pPr eaLnBrk="1" hangingPunct="1"/>
            <a:r>
              <a:rPr lang="en-US" altLang="en-US"/>
              <a:t>Review the materials from the previous units</a:t>
            </a:r>
          </a:p>
          <a:p>
            <a:pPr eaLnBrk="1" hangingPunct="1"/>
            <a:r>
              <a:rPr lang="en-US" altLang="en-US"/>
              <a:t>Wear appropriate clothing for disaster simulation exercise </a:t>
            </a:r>
          </a:p>
          <a:p>
            <a:pPr eaLnBrk="1" hangingPunct="1"/>
            <a:endParaRPr lang="en-US" altLang="en-US"/>
          </a:p>
          <a:p>
            <a:pPr eaLnBrk="1" hangingPunct="1">
              <a:buFont typeface="Arial" charset="0"/>
              <a:buNone/>
            </a:pPr>
            <a:endParaRPr lang="en-US" altLang="en-US"/>
          </a:p>
        </p:txBody>
      </p:sp>
      <p:pic>
        <p:nvPicPr>
          <p:cNvPr id="39941" name="Picture 4" descr="CERT volunteer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362200"/>
            <a:ext cx="3773488" cy="2528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00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Unit 8:  Terrorism and CERT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8-</a:t>
            </a:r>
            <a:fld id="{9352A267-BD9C-4912-889F-A7978CBEB853}" type="slidenum">
              <a:rPr lang="en-US" altLang="en-US" sz="14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Unit Topics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41148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What Is Terrorism?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Terrorist Targets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Terrorist Weapons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CBRNE Indicators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Preparing at Home, Work, and in Your Neighborhood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CERTs and Terrorist Incidents </a:t>
            </a:r>
          </a:p>
        </p:txBody>
      </p:sp>
      <p:pic>
        <p:nvPicPr>
          <p:cNvPr id="13317" name="Picture 4" descr="Oklahoma C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133600"/>
            <a:ext cx="3962400" cy="2728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00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Unit 8:  Terrorism and CERT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8-</a:t>
            </a:r>
            <a:fld id="{C4FFEE97-C2AB-4F2B-B212-DE9E4A7B2F70}" type="slidenum">
              <a:rPr lang="en-US" altLang="en-US" sz="14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What Is Terrorism?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341438"/>
            <a:ext cx="7162800" cy="4525962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/>
              <a:t>The unlawful use of force or violence against persons or property to intimidate or coerce a government, the civilian population, or any segment thereof, in furtherance of political or social objectives</a:t>
            </a:r>
          </a:p>
        </p:txBody>
      </p:sp>
      <p:sp>
        <p:nvSpPr>
          <p:cNvPr id="1434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00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Unit 8:  Terrorism and CERT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8-</a:t>
            </a:r>
            <a:fld id="{A9B9B64C-699D-4691-B3D4-57966FD59361}" type="slidenum">
              <a:rPr lang="en-US" altLang="en-US" sz="14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Terrorism in the Past</a:t>
            </a:r>
          </a:p>
        </p:txBody>
      </p:sp>
      <p:pic>
        <p:nvPicPr>
          <p:cNvPr id="15364" name="Picture 4" descr="World Trade Center, NY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4479925" cy="3529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6" descr="Oklahoma Cit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371600"/>
            <a:ext cx="2938463" cy="4454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00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Unit 8:  Terrorism and CERT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8-</a:t>
            </a:r>
            <a:fld id="{9B8ECFBC-E24B-40B8-A590-2FFCB73BBC66}" type="slidenum">
              <a:rPr lang="en-US" altLang="en-US" sz="14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Terrorist Goals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4038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Mass casualties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Loss of critical resources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Disruption of vital services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Disruption of the economy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Heightened fear</a:t>
            </a:r>
          </a:p>
        </p:txBody>
      </p:sp>
      <p:pic>
        <p:nvPicPr>
          <p:cNvPr id="16389" name="Picture 5" descr="Oklahoma City emergency work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295400"/>
            <a:ext cx="3017838" cy="464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00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Unit 8:  Terrorism and CERT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8-</a:t>
            </a:r>
            <a:fld id="{E5915C3A-1FE8-40E9-BE6C-611822A699EA}" type="slidenum">
              <a:rPr lang="en-US" altLang="en-US" sz="14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Terrorist Targets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1341438"/>
            <a:ext cx="41148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Seats of government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Key industries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Bridges, subways, tunnels, and other key transportation facilities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Water supplies and utilities</a:t>
            </a:r>
          </a:p>
        </p:txBody>
      </p:sp>
      <p:pic>
        <p:nvPicPr>
          <p:cNvPr id="17413" name="Picture 5" descr="Brid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57400"/>
            <a:ext cx="4191000" cy="2790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00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Unit 8:  Terrorism and CERT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8-</a:t>
            </a:r>
            <a:fld id="{27D2B881-8D4F-47A8-8330-014CD8348924}" type="slidenum">
              <a:rPr lang="en-US" altLang="en-US" sz="14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Terrorist Weapons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/>
              <a:t>1.	</a:t>
            </a:r>
            <a:r>
              <a:rPr lang="en-US" altLang="en-US" b="1"/>
              <a:t>C</a:t>
            </a:r>
            <a:r>
              <a:rPr lang="en-US" altLang="en-US"/>
              <a:t>hemical</a:t>
            </a:r>
          </a:p>
          <a:p>
            <a:pPr eaLnBrk="1" hangingPunct="1">
              <a:buFont typeface="Arial" charset="0"/>
              <a:buNone/>
            </a:pPr>
            <a:r>
              <a:rPr lang="en-US" altLang="en-US"/>
              <a:t>2.	</a:t>
            </a:r>
            <a:r>
              <a:rPr lang="en-US" altLang="en-US" b="1"/>
              <a:t>B</a:t>
            </a:r>
            <a:r>
              <a:rPr lang="en-US" altLang="en-US"/>
              <a:t>iological</a:t>
            </a:r>
          </a:p>
          <a:p>
            <a:pPr eaLnBrk="1" hangingPunct="1">
              <a:buFont typeface="Arial" charset="0"/>
              <a:buNone/>
            </a:pPr>
            <a:r>
              <a:rPr lang="en-US" altLang="en-US"/>
              <a:t>3.	</a:t>
            </a:r>
            <a:r>
              <a:rPr lang="en-US" altLang="en-US" b="1"/>
              <a:t>R</a:t>
            </a:r>
            <a:r>
              <a:rPr lang="en-US" altLang="en-US"/>
              <a:t>adiological</a:t>
            </a:r>
          </a:p>
          <a:p>
            <a:pPr eaLnBrk="1" hangingPunct="1">
              <a:buFont typeface="Arial" charset="0"/>
              <a:buNone/>
            </a:pPr>
            <a:r>
              <a:rPr lang="en-US" altLang="en-US"/>
              <a:t>4.	</a:t>
            </a:r>
            <a:r>
              <a:rPr lang="en-US" altLang="en-US" b="1"/>
              <a:t>N</a:t>
            </a:r>
            <a:r>
              <a:rPr lang="en-US" altLang="en-US"/>
              <a:t>uclear</a:t>
            </a:r>
          </a:p>
          <a:p>
            <a:pPr eaLnBrk="1" hangingPunct="1">
              <a:buFont typeface="Arial" charset="0"/>
              <a:buNone/>
            </a:pPr>
            <a:r>
              <a:rPr lang="en-US" altLang="en-US"/>
              <a:t>5.	High-yield</a:t>
            </a:r>
            <a:br>
              <a:rPr lang="en-US" altLang="en-US"/>
            </a:br>
            <a:r>
              <a:rPr lang="en-US" altLang="en-US" b="1"/>
              <a:t>E</a:t>
            </a:r>
            <a:r>
              <a:rPr lang="en-US" altLang="en-US"/>
              <a:t>xplosives</a:t>
            </a:r>
          </a:p>
        </p:txBody>
      </p:sp>
      <p:pic>
        <p:nvPicPr>
          <p:cNvPr id="18437" name="Picture 5" descr="Workers in protective sui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155825"/>
            <a:ext cx="4876800" cy="3254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00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Unit 8:  Terrorism and CERT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8-</a:t>
            </a:r>
            <a:fld id="{2AE6638C-0F85-477A-B6ED-08C2E8CE5456}" type="slidenum">
              <a:rPr lang="en-US" altLang="en-US" sz="14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Chemical Weapons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altLang="en-US"/>
              <a:t>Blister agents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altLang="en-US"/>
              <a:t>Blood agents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altLang="en-US"/>
              <a:t>Choking agents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altLang="en-US"/>
              <a:t>Nerve agents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altLang="en-US"/>
              <a:t>Riot-control agents</a:t>
            </a:r>
          </a:p>
        </p:txBody>
      </p:sp>
      <p:pic>
        <p:nvPicPr>
          <p:cNvPr id="19461" name="Picture 4" descr="Gas canis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913" y="1295400"/>
            <a:ext cx="239712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00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Unit 8:  Terrorism and CERT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errorism and CERT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Unit Objectives&amp;quot;&quot;/&gt;&lt;property id=&quot;20307&quot; value=&quot;258&quot;/&gt;&lt;/object&gt;&lt;object type=&quot;3&quot; unique_id=&quot;10006&quot;&gt;&lt;property id=&quot;20148&quot; value=&quot;5&quot;/&gt;&lt;property id=&quot;20300&quot; value=&quot;Slide 3 - &amp;quot;Unit Topics&amp;quot;&quot;/&gt;&lt;property id=&quot;20307&quot; value=&quot;259&quot;/&gt;&lt;/object&gt;&lt;object type=&quot;3&quot; unique_id=&quot;10007&quot;&gt;&lt;property id=&quot;20148&quot; value=&quot;5&quot;/&gt;&lt;property id=&quot;20300&quot; value=&quot;Slide 4 - &amp;quot;What is Terrorism?&amp;quot;&quot;/&gt;&lt;property id=&quot;20307&quot; value=&quot;260&quot;/&gt;&lt;/object&gt;&lt;object type=&quot;3&quot; unique_id=&quot;10008&quot;&gt;&lt;property id=&quot;20148&quot; value=&quot;5&quot;/&gt;&lt;property id=&quot;20300&quot; value=&quot;Slide 5 - &amp;quot;Terrorism in the Past&amp;quot;&quot;/&gt;&lt;property id=&quot;20307&quot; value=&quot;261&quot;/&gt;&lt;/object&gt;&lt;object type=&quot;3&quot; unique_id=&quot;10009&quot;&gt;&lt;property id=&quot;20148&quot; value=&quot;5&quot;/&gt;&lt;property id=&quot;20300&quot; value=&quot;Slide 6 - &amp;quot;Terrorist Goals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Terrorist Targets&amp;quot;&quot;/&gt;&lt;property id=&quot;20307&quot; value=&quot;263&quot;/&gt;&lt;/object&gt;&lt;object type=&quot;3&quot; unique_id=&quot;10011&quot;&gt;&lt;property id=&quot;20148&quot; value=&quot;5&quot;/&gt;&lt;property id=&quot;20300&quot; value=&quot;Slide 8 - &amp;quot;Terrorist Weapons&amp;quot;&quot;/&gt;&lt;property id=&quot;20307&quot; value=&quot;264&quot;/&gt;&lt;/object&gt;&lt;object type=&quot;3&quot; unique_id=&quot;10012&quot;&gt;&lt;property id=&quot;20148&quot; value=&quot;5&quot;/&gt;&lt;property id=&quot;20300&quot; value=&quot;Slide 9 - &amp;quot;Chemical Weapons&amp;quot;&quot;/&gt;&lt;property id=&quot;20307&quot; value=&quot;265&quot;/&gt;&lt;/object&gt;&lt;object type=&quot;3&quot; unique_id=&quot;10013&quot;&gt;&lt;property id=&quot;20148&quot; value=&quot;5&quot;/&gt;&lt;property id=&quot;20300&quot; value=&quot;Slide 10 - &amp;quot;Biological Weapons&amp;quot;&quot;/&gt;&lt;property id=&quot;20307&quot; value=&quot;266&quot;/&gt;&lt;/object&gt;&lt;object type=&quot;3&quot; unique_id=&quot;10014&quot;&gt;&lt;property id=&quot;20148&quot; value=&quot;5&quot;/&gt;&lt;property id=&quot;20300&quot; value=&quot;Slide 11 - &amp;quot;Radiological Weapons&amp;quot;&quot;/&gt;&lt;property id=&quot;20307&quot; value=&quot;267&quot;/&gt;&lt;/object&gt;&lt;object type=&quot;3&quot; unique_id=&quot;10015&quot;&gt;&lt;property id=&quot;20148&quot; value=&quot;5&quot;/&gt;&lt;property id=&quot;20300&quot; value=&quot;Slide 12 - &amp;quot;Nuclear Weapons&amp;quot;&quot;/&gt;&lt;property id=&quot;20307&quot; value=&quot;268&quot;/&gt;&lt;/object&gt;&lt;object type=&quot;3&quot; unique_id=&quot;10016&quot;&gt;&lt;property id=&quot;20148&quot; value=&quot;5&quot;/&gt;&lt;property id=&quot;20300&quot; value=&quot;Slide 13 - &amp;quot;Conventional Explosives&amp;quot;&quot;/&gt;&lt;property id=&quot;20307&quot; value=&quot;269&quot;/&gt;&lt;/object&gt;&lt;object type=&quot;3&quot; unique_id=&quot;10017&quot;&gt;&lt;property id=&quot;20148&quot; value=&quot;5&quot;/&gt;&lt;property id=&quot;20300&quot; value=&quot;Slide 14 - &amp;quot;Assessing the Risk&amp;quot;&quot;/&gt;&lt;property id=&quot;20307&quot; value=&quot;270&quot;/&gt;&lt;/object&gt;&lt;object type=&quot;3&quot; unique_id=&quot;10018&quot;&gt;&lt;property id=&quot;20148&quot; value=&quot;5&quot;/&gt;&lt;property id=&quot;20300&quot; value=&quot;Slide 15 - &amp;quot;Eight Signs of Terrorism&amp;quot;&quot;/&gt;&lt;property id=&quot;20307&quot; value=&quot;271&quot;/&gt;&lt;/object&gt;&lt;object type=&quot;3&quot; unique_id=&quot;10019&quot;&gt;&lt;property id=&quot;20148&quot; value=&quot;5&quot;/&gt;&lt;property id=&quot;20300&quot; value=&quot;Slide 16 - &amp;quot;CBRNE: Indicators an Attack Has Occurred or is Underway&amp;quot;&quot;/&gt;&lt;property id=&quot;20307&quot; value=&quot;272&quot;/&gt;&lt;/object&gt;&lt;object type=&quot;3&quot; unique_id=&quot;10020&quot;&gt;&lt;property id=&quot;20148&quot; value=&quot;5&quot;/&gt;&lt;property id=&quot;20300&quot; value=&quot;Slide 17 - &amp;quot;CBRNE: Indicators an Attack Has Occurred or is Underway&amp;quot;&quot;/&gt;&lt;property id=&quot;20307&quot; value=&quot;287&quot;/&gt;&lt;/object&gt;&lt;object type=&quot;3&quot; unique_id=&quot;10021&quot;&gt;&lt;property id=&quot;20148&quot; value=&quot;5&quot;/&gt;&lt;property id=&quot;20300&quot; value=&quot;Slide 18 - &amp;quot;CBRNE: Indicators an Attack Has Occurred or is Underway&amp;quot;&quot;/&gt;&lt;property id=&quot;20307&quot; value=&quot;273&quot;/&gt;&lt;/object&gt;&lt;object type=&quot;3&quot; unique_id=&quot;10022&quot;&gt;&lt;property id=&quot;20148&quot; value=&quot;5&quot;/&gt;&lt;property id=&quot;20300&quot; value=&quot;Slide 19 - &amp;quot;Preparing at Home, Work, and in Your Neighborhood&amp;quot;&quot;/&gt;&lt;property id=&quot;20307&quot; value=&quot;274&quot;/&gt;&lt;/object&gt;&lt;object type=&quot;3&quot; unique_id=&quot;10023&quot;&gt;&lt;property id=&quot;20148&quot; value=&quot;5&quot;/&gt;&lt;property id=&quot;20300&quot; value=&quot;Slide 20 - &amp;quot;Prepare for Terrorist Activity&amp;quot;&quot;/&gt;&lt;property id=&quot;20307&quot; value=&quot;275&quot;/&gt;&lt;/object&gt;&lt;object type=&quot;3&quot; unique_id=&quot;10024&quot;&gt;&lt;property id=&quot;20148&quot; value=&quot;5&quot;/&gt;&lt;property id=&quot;20300&quot; value=&quot;Slide 21 - &amp;quot;Shelter-in-Place Procedures&amp;quot;&quot;/&gt;&lt;property id=&quot;20307&quot; value=&quot;276&quot;/&gt;&lt;/object&gt;&lt;object type=&quot;3&quot; unique_id=&quot;10027&quot;&gt;&lt;property id=&quot;20148&quot; value=&quot;5&quot;/&gt;&lt;property id=&quot;20300&quot; value=&quot;Slide 22 - &amp;quot;Protection from Radioactive Fallout&amp;quot;&quot;/&gt;&lt;property id=&quot;20307&quot; value=&quot;278&quot;/&gt;&lt;/object&gt;&lt;object type=&quot;3&quot; unique_id=&quot;10028&quot;&gt;&lt;property id=&quot;20148&quot; value=&quot;5&quot;/&gt;&lt;property id=&quot;20300&quot; value=&quot;Slide 23 - &amp;quot;Basic Decontamination Procedures&amp;quot;&quot;/&gt;&lt;property id=&quot;20307&quot; value=&quot;279&quot;/&gt;&lt;/object&gt;&lt;object type=&quot;3&quot; unique_id=&quot;10031&quot;&gt;&lt;property id=&quot;20148&quot; value=&quot;5&quot;/&gt;&lt;property id=&quot;20300&quot; value=&quot;Slide 26 - &amp;quot;Unit Summary&amp;quot;&quot;/&gt;&lt;property id=&quot;20307&quot; value=&quot;282&quot;/&gt;&lt;/object&gt;&lt;object type=&quot;3&quot; unique_id=&quot;10032&quot;&gt;&lt;property id=&quot;20148&quot; value=&quot;5&quot;/&gt;&lt;property id=&quot;20300&quot; value=&quot;Slide 27 - &amp;quot;Terrorist Weapons&amp;quot;&quot;/&gt;&lt;property id=&quot;20307&quot; value=&quot;289&quot;/&gt;&lt;/object&gt;&lt;object type=&quot;3&quot; unique_id=&quot;10033&quot;&gt;&lt;property id=&quot;20148&quot; value=&quot;5&quot;/&gt;&lt;property id=&quot;20300&quot; value=&quot;Slide 28 - &amp;quot;CERT Protocol for Terrorist Incidents&amp;quot;&quot;/&gt;&lt;property id=&quot;20307&quot; value=&quot;285&quot;/&gt;&lt;/object&gt;&lt;object type=&quot;3&quot; unique_id=&quot;10034&quot;&gt;&lt;property id=&quot;20148&quot; value=&quot;5&quot;/&gt;&lt;property id=&quot;20300&quot; value=&quot;Slide 29 - &amp;quot;Homework Assignment&amp;quot;&quot;/&gt;&lt;property id=&quot;20307&quot; value=&quot;284&quot;/&gt;&lt;/object&gt;&lt;object type=&quot;3&quot; unique_id=&quot;10526&quot;&gt;&lt;property id=&quot;20148&quot; value=&quot;5&quot;/&gt;&lt;property id=&quot;20300&quot; value=&quot;Slide 24 - &amp;quot;Treating Others&amp;quot;&quot;/&gt;&lt;property id=&quot;20307&quot; value=&quot;290&quot;/&gt;&lt;/object&gt;&lt;object type=&quot;3&quot; unique_id=&quot;10527&quot;&gt;&lt;property id=&quot;20148&quot; value=&quot;5&quot;/&gt;&lt;property id=&quot;20300&quot; value=&quot;Slide 25 - &amp;quot;What Professional Responders Will Do&amp;quot;&quot;/&gt;&lt;property id=&quot;20307&quot; value=&quot;291&quot;/&gt;&lt;/object&gt;&lt;/object&gt;&lt;/object&gt;&lt;/database&gt;"/>
</p:tagLst>
</file>

<file path=ppt/theme/theme1.xml><?xml version="1.0" encoding="utf-8"?>
<a:theme xmlns:a="http://schemas.openxmlformats.org/drawingml/2006/main" name="Cert_ppt_template">
  <a:themeElements>
    <a:clrScheme name="Cert_pp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ert_pp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ert_pp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_pp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_pp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_pp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_pp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_pp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rt_pp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rt_pp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rt_pp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rt_pp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rt_pp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rt_pp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C4E6717E8D334DB41EECC6BFB9AFD2" ma:contentTypeVersion="0" ma:contentTypeDescription="Create a new document." ma:contentTypeScope="" ma:versionID="e040c4fd0f68f005cdd4875e4a8a37c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F89D2FF-AA81-41BC-B3D5-E02CE719B4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F5E6DB-0AF6-46AB-A0F6-63987C012568}">
  <ds:schemaRefs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5BF7261-7AE3-45B4-BDA9-A5150E31D7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Cert_ppt_template_August</Template>
  <TotalTime>1242</TotalTime>
  <Words>1036</Words>
  <Application>Microsoft Macintosh PowerPoint</Application>
  <PresentationFormat>On-screen Show (4:3)</PresentationFormat>
  <Paragraphs>274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Wingdings</vt:lpstr>
      <vt:lpstr>Cert_ppt_template</vt:lpstr>
      <vt:lpstr>Terrorism and CERT</vt:lpstr>
      <vt:lpstr>Unit Objectives</vt:lpstr>
      <vt:lpstr>Unit Topics</vt:lpstr>
      <vt:lpstr>What Is Terrorism?</vt:lpstr>
      <vt:lpstr>Terrorism in the Past</vt:lpstr>
      <vt:lpstr>Terrorist Goals</vt:lpstr>
      <vt:lpstr>Terrorist Targets</vt:lpstr>
      <vt:lpstr>Terrorist Weapons</vt:lpstr>
      <vt:lpstr>Chemical Weapons</vt:lpstr>
      <vt:lpstr>Biological Weapons</vt:lpstr>
      <vt:lpstr>Radiological Weapons</vt:lpstr>
      <vt:lpstr>Nuclear Weapons</vt:lpstr>
      <vt:lpstr>High-Yield Explosives</vt:lpstr>
      <vt:lpstr>Assessing the Risk</vt:lpstr>
      <vt:lpstr>Eight Signs of Terrorism</vt:lpstr>
      <vt:lpstr>Attack Has Occurred or Is Underway</vt:lpstr>
      <vt:lpstr>See CBRNE Indicators?</vt:lpstr>
      <vt:lpstr>Physical Signs of Chemical-Biological Attack</vt:lpstr>
      <vt:lpstr>Preparing at Home, Work, Neighborhood</vt:lpstr>
      <vt:lpstr>Prepare for Terrorist Activity</vt:lpstr>
      <vt:lpstr>Shelter-in-Place Procedures</vt:lpstr>
      <vt:lpstr>Protection from Radioactive Fallout</vt:lpstr>
      <vt:lpstr>Basic Decontamination Procedures</vt:lpstr>
      <vt:lpstr>Treating Others</vt:lpstr>
      <vt:lpstr>What Professional Responders Will Do</vt:lpstr>
      <vt:lpstr>Unit Summary</vt:lpstr>
      <vt:lpstr>Unit Summary (cont’d) </vt:lpstr>
      <vt:lpstr>Unit Summary (cont’d) </vt:lpstr>
      <vt:lpstr>Homework Assignment</vt:lpstr>
    </vt:vector>
  </TitlesOfParts>
  <Company>FEMA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 Basic Training Unit 8 - Terrorism and CERT</dc:title>
  <dc:subject>This presentation contains the Community Emergency Response Team (CERT) Basic Training Unit 8, which discusses Terrorism and CERT.</dc:subject>
  <dc:creator>FEMA;Community Emergency Response Team;CitizenCorps</dc:creator>
  <cp:keywords>FEMA, CERT, basic, training, unit 8, terrorism</cp:keywords>
  <cp:lastModifiedBy>Colin Tanner</cp:lastModifiedBy>
  <cp:revision>106</cp:revision>
  <dcterms:created xsi:type="dcterms:W3CDTF">2008-02-11T16:39:20Z</dcterms:created>
  <dcterms:modified xsi:type="dcterms:W3CDTF">2019-05-02T08:52:59Z</dcterms:modified>
</cp:coreProperties>
</file>