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79" r:id="rId4"/>
    <p:sldMasterId id="2147483681" r:id="rId5"/>
    <p:sldMasterId id="2147483865" r:id="rId6"/>
  </p:sldMasterIdLst>
  <p:notesMasterIdLst>
    <p:notesMasterId r:id="rId56"/>
  </p:notesMasterIdLst>
  <p:handoutMasterIdLst>
    <p:handoutMasterId r:id="rId57"/>
  </p:handoutMasterIdLst>
  <p:sldIdLst>
    <p:sldId id="343" r:id="rId7"/>
    <p:sldId id="292" r:id="rId8"/>
    <p:sldId id="259" r:id="rId9"/>
    <p:sldId id="294" r:id="rId10"/>
    <p:sldId id="262" r:id="rId11"/>
    <p:sldId id="263" r:id="rId12"/>
    <p:sldId id="335" r:id="rId13"/>
    <p:sldId id="298" r:id="rId14"/>
    <p:sldId id="264" r:id="rId15"/>
    <p:sldId id="299" r:id="rId16"/>
    <p:sldId id="300" r:id="rId17"/>
    <p:sldId id="301" r:id="rId18"/>
    <p:sldId id="302" r:id="rId19"/>
    <p:sldId id="266" r:id="rId20"/>
    <p:sldId id="304" r:id="rId21"/>
    <p:sldId id="306" r:id="rId22"/>
    <p:sldId id="307" r:id="rId23"/>
    <p:sldId id="308" r:id="rId24"/>
    <p:sldId id="309" r:id="rId25"/>
    <p:sldId id="310" r:id="rId26"/>
    <p:sldId id="344" r:id="rId27"/>
    <p:sldId id="311" r:id="rId28"/>
    <p:sldId id="313" r:id="rId29"/>
    <p:sldId id="345" r:id="rId30"/>
    <p:sldId id="346" r:id="rId31"/>
    <p:sldId id="315" r:id="rId32"/>
    <p:sldId id="317" r:id="rId33"/>
    <p:sldId id="336" r:id="rId34"/>
    <p:sldId id="319" r:id="rId35"/>
    <p:sldId id="337" r:id="rId36"/>
    <p:sldId id="338" r:id="rId37"/>
    <p:sldId id="340" r:id="rId38"/>
    <p:sldId id="341" r:id="rId39"/>
    <p:sldId id="320" r:id="rId40"/>
    <p:sldId id="321" r:id="rId41"/>
    <p:sldId id="322" r:id="rId42"/>
    <p:sldId id="323" r:id="rId43"/>
    <p:sldId id="326" r:id="rId44"/>
    <p:sldId id="324" r:id="rId45"/>
    <p:sldId id="325" r:id="rId46"/>
    <p:sldId id="327" r:id="rId47"/>
    <p:sldId id="328" r:id="rId48"/>
    <p:sldId id="329" r:id="rId49"/>
    <p:sldId id="330" r:id="rId50"/>
    <p:sldId id="342" r:id="rId51"/>
    <p:sldId id="332" r:id="rId52"/>
    <p:sldId id="331" r:id="rId53"/>
    <p:sldId id="333" r:id="rId54"/>
    <p:sldId id="334" r:id="rId55"/>
  </p:sldIdLst>
  <p:sldSz cx="9144000" cy="6858000" type="screen4x3"/>
  <p:notesSz cx="7315200" cy="9601200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008000"/>
    <a:srgbClr val="CFCFCF"/>
    <a:srgbClr val="336699"/>
    <a:srgbClr val="333333"/>
    <a:srgbClr val="CCCC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94658" autoAdjust="0"/>
  </p:normalViewPr>
  <p:slideViewPr>
    <p:cSldViewPr snapToGrid="0">
      <p:cViewPr varScale="1">
        <p:scale>
          <a:sx n="87" d="100"/>
          <a:sy n="87" d="100"/>
        </p:scale>
        <p:origin x="-15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7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63E51123-342E-4DFB-A0BF-1D3A378D2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82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8AD0B9B9-62FA-4745-8D16-9892E382C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83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4A93787-BB94-4158-A368-8232210B9191}" type="slidenum">
              <a:rPr lang="en-US" altLang="en-US" sz="1300" b="0"/>
              <a:pPr algn="r">
                <a:spcBef>
                  <a:spcPct val="0"/>
                </a:spcBef>
              </a:pPr>
              <a:t>9</a:t>
            </a:fld>
            <a:endParaRPr lang="en-US" altLang="en-US" sz="1300" b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B4CC980-628B-4DA8-B173-453939F5A820}" type="slidenum">
              <a:rPr lang="en-US" altLang="en-US" sz="1300" b="0"/>
              <a:pPr algn="r">
                <a:spcBef>
                  <a:spcPct val="0"/>
                </a:spcBef>
              </a:pPr>
              <a:t>10</a:t>
            </a:fld>
            <a:endParaRPr lang="en-US" altLang="en-US" sz="1300" b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2F9F64C-E11A-489F-82A2-A6426579E8A1}" type="slidenum">
              <a:rPr lang="en-US" altLang="en-US" sz="1300" b="0"/>
              <a:pPr algn="r">
                <a:spcBef>
                  <a:spcPct val="0"/>
                </a:spcBef>
              </a:pPr>
              <a:t>11</a:t>
            </a:fld>
            <a:endParaRPr lang="en-US" altLang="en-US" sz="1300" b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3CDA713-C232-423E-B367-6A9639240CB2}" type="slidenum">
              <a:rPr lang="en-US" altLang="en-US" sz="1300" b="0"/>
              <a:pPr algn="r">
                <a:spcBef>
                  <a:spcPct val="0"/>
                </a:spcBef>
              </a:pPr>
              <a:t>12</a:t>
            </a:fld>
            <a:endParaRPr lang="en-US" altLang="en-US" sz="1300" b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18C8807-2A43-424C-A809-A5CE00E289DD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A03D459-7904-4064-A010-EBD7EF16B19F}" type="slidenum">
              <a:rPr lang="en-US" altLang="en-US" sz="1300" b="0"/>
              <a:pPr algn="r">
                <a:spcBef>
                  <a:spcPct val="0"/>
                </a:spcBef>
              </a:pPr>
              <a:t>14</a:t>
            </a:fld>
            <a:endParaRPr lang="en-US" altLang="en-US" sz="1300" b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2893BA7-E02F-4234-A00F-A847CA302E55}" type="slidenum">
              <a:rPr lang="en-US" altLang="en-US" sz="1300" b="0"/>
              <a:pPr algn="r">
                <a:spcBef>
                  <a:spcPct val="0"/>
                </a:spcBef>
              </a:pPr>
              <a:t>15</a:t>
            </a:fld>
            <a:endParaRPr lang="en-US" altLang="en-US" sz="1300" b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FCC28CC-F7AC-4456-AEE0-2AE91568E58C}" type="slidenum">
              <a:rPr lang="en-US" altLang="en-US" sz="1300" b="0"/>
              <a:pPr algn="r">
                <a:spcBef>
                  <a:spcPct val="0"/>
                </a:spcBef>
              </a:pPr>
              <a:t>16</a:t>
            </a:fld>
            <a:endParaRPr lang="en-US" altLang="en-US" sz="1300" b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D1C6AFE-DE47-4923-B5C5-38F000442244}" type="slidenum">
              <a:rPr lang="en-US" altLang="en-US" sz="1300" b="0"/>
              <a:pPr algn="r">
                <a:spcBef>
                  <a:spcPct val="0"/>
                </a:spcBef>
              </a:pPr>
              <a:t>17</a:t>
            </a:fld>
            <a:endParaRPr lang="en-US" altLang="en-US" sz="1300" b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312F110-0073-4F34-B9D8-48570793E6F5}" type="slidenum">
              <a:rPr lang="en-US" altLang="en-US" sz="1300" b="0"/>
              <a:pPr algn="r">
                <a:spcBef>
                  <a:spcPct val="0"/>
                </a:spcBef>
              </a:pPr>
              <a:t>18</a:t>
            </a:fld>
            <a:endParaRPr lang="en-US" altLang="en-US" sz="1300" b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7D4E6330-C3F1-45CE-8014-4A5007C24016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79D251B-5495-4975-9767-0A31FB0D6ADF}" type="slidenum">
              <a:rPr lang="en-US" altLang="en-US" sz="1300" b="0"/>
              <a:pPr algn="r">
                <a:spcBef>
                  <a:spcPct val="0"/>
                </a:spcBef>
              </a:pPr>
              <a:t>19</a:t>
            </a:fld>
            <a:endParaRPr lang="en-US" altLang="en-US" sz="1300" b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70A2705-E65A-4497-9D47-3186FB296FF2}" type="slidenum">
              <a:rPr lang="en-US" altLang="en-US" sz="1300" b="0"/>
              <a:pPr algn="r">
                <a:spcBef>
                  <a:spcPct val="0"/>
                </a:spcBef>
              </a:pPr>
              <a:t>21</a:t>
            </a:fld>
            <a:endParaRPr lang="en-US" altLang="en-US" sz="1300" b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DCD7E02-94A3-49B2-8357-A57B693D1C68}" type="slidenum">
              <a:rPr lang="en-US" altLang="en-US" sz="1300" b="0"/>
              <a:pPr algn="r">
                <a:spcBef>
                  <a:spcPct val="0"/>
                </a:spcBef>
              </a:pPr>
              <a:t>22</a:t>
            </a:fld>
            <a:endParaRPr lang="en-US" altLang="en-US" sz="1300" b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98228F0-13EE-4F94-B238-C2A22815E27C}" type="slidenum">
              <a:rPr lang="en-US" altLang="en-US" sz="1300" b="0"/>
              <a:pPr algn="r">
                <a:spcBef>
                  <a:spcPct val="0"/>
                </a:spcBef>
              </a:pPr>
              <a:t>24</a:t>
            </a:fld>
            <a:endParaRPr lang="en-US" altLang="en-US" sz="1300" b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2D5FD40-C9DB-421D-853D-6F546D32BBF3}" type="slidenum">
              <a:rPr lang="en-US" altLang="en-US" sz="1300" b="0"/>
              <a:pPr algn="r">
                <a:spcBef>
                  <a:spcPct val="0"/>
                </a:spcBef>
              </a:pPr>
              <a:t>25</a:t>
            </a:fld>
            <a:endParaRPr lang="en-US" altLang="en-US" sz="1300" b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465F63E-8171-490A-B54E-7FBC39B6354E}" type="slidenum">
              <a:rPr lang="en-US" altLang="en-US" sz="1300" b="0"/>
              <a:pPr algn="r">
                <a:spcBef>
                  <a:spcPct val="0"/>
                </a:spcBef>
              </a:pPr>
              <a:t>26</a:t>
            </a:fld>
            <a:endParaRPr lang="en-US" altLang="en-US" sz="1300" b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E8D3FC9-3DC6-4B45-A826-469785E9B55B}" type="slidenum">
              <a:rPr lang="en-US" altLang="en-US" sz="1300" b="0"/>
              <a:pPr algn="r">
                <a:spcBef>
                  <a:spcPct val="0"/>
                </a:spcBef>
              </a:pPr>
              <a:t>27</a:t>
            </a:fld>
            <a:endParaRPr lang="en-US" altLang="en-US" sz="1300" b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3309E7B-E24F-476A-9CCD-CF594B7AE8F0}" type="slidenum">
              <a:rPr lang="en-US" altLang="en-US" sz="1300" b="0"/>
              <a:pPr algn="r">
                <a:spcBef>
                  <a:spcPct val="0"/>
                </a:spcBef>
              </a:pPr>
              <a:t>28</a:t>
            </a:fld>
            <a:endParaRPr lang="en-US" altLang="en-US" sz="1300" b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C4CAFE91-DE6B-45A4-B371-C69DD48C4285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95B4B92-AE46-4A0A-B357-59B6053E93B8}" type="slidenum">
              <a:rPr lang="en-US" altLang="en-US" sz="1300" b="0"/>
              <a:pPr algn="r">
                <a:spcBef>
                  <a:spcPct val="0"/>
                </a:spcBef>
              </a:pPr>
              <a:t>29</a:t>
            </a:fld>
            <a:endParaRPr lang="en-US" altLang="en-US" sz="1300" b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25E3658-FFD2-4052-908F-78D17EB88DA7}" type="slidenum">
              <a:rPr lang="en-US" altLang="en-US" sz="1300" b="0"/>
              <a:pPr algn="r">
                <a:spcBef>
                  <a:spcPct val="0"/>
                </a:spcBef>
              </a:pPr>
              <a:t>30</a:t>
            </a:fld>
            <a:endParaRPr lang="en-US" altLang="en-US" sz="1300" b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D0284D6-C06C-439C-B53A-5B41BD734F81}" type="slidenum">
              <a:rPr lang="en-US" altLang="en-US" sz="1300" b="0"/>
              <a:pPr algn="r">
                <a:spcBef>
                  <a:spcPct val="0"/>
                </a:spcBef>
              </a:pPr>
              <a:t>31</a:t>
            </a:fld>
            <a:endParaRPr lang="en-US" altLang="en-US" sz="1300" b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56E3DEA-FFCA-4BB6-8C93-6E816B0D4183}" type="slidenum">
              <a:rPr lang="en-US" altLang="en-US" sz="1300" b="0"/>
              <a:pPr algn="r">
                <a:spcBef>
                  <a:spcPct val="0"/>
                </a:spcBef>
              </a:pPr>
              <a:t>32</a:t>
            </a:fld>
            <a:endParaRPr lang="en-US" altLang="en-US" sz="1300" b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7594707-C8C5-410A-951B-49141F4ED3F1}" type="slidenum">
              <a:rPr lang="en-US" altLang="en-US" sz="1300" b="0"/>
              <a:pPr algn="r">
                <a:spcBef>
                  <a:spcPct val="0"/>
                </a:spcBef>
              </a:pPr>
              <a:t>33</a:t>
            </a:fld>
            <a:endParaRPr lang="en-US" altLang="en-US" sz="1300" b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A64D0B8-187E-4B12-A26A-7651CE705300}" type="slidenum">
              <a:rPr lang="en-US" altLang="en-US" sz="1300" b="0"/>
              <a:pPr algn="r">
                <a:spcBef>
                  <a:spcPct val="0"/>
                </a:spcBef>
              </a:pPr>
              <a:t>34</a:t>
            </a:fld>
            <a:endParaRPr lang="en-US" altLang="en-US" sz="1300" b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AD2239EC-E3E7-4319-9159-9E1CEA313BD2}" type="slidenum">
              <a:rPr lang="en-US" altLang="en-US" sz="1300" b="0"/>
              <a:pPr algn="r">
                <a:spcBef>
                  <a:spcPct val="0"/>
                </a:spcBef>
              </a:pPr>
              <a:t>35</a:t>
            </a:fld>
            <a:endParaRPr lang="en-US" altLang="en-US" sz="1300" b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136BB8E-93B9-4CBE-94FA-D5A96B4FF976}" type="slidenum">
              <a:rPr lang="en-US" altLang="en-US" sz="1300" b="0"/>
              <a:pPr algn="r">
                <a:spcBef>
                  <a:spcPct val="0"/>
                </a:spcBef>
              </a:pPr>
              <a:t>36</a:t>
            </a:fld>
            <a:endParaRPr lang="en-US" altLang="en-US" sz="1300" b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138A809-36DC-4811-80CB-026EC3B4E9D7}" type="slidenum">
              <a:rPr lang="en-US" altLang="en-US" sz="1300" b="0"/>
              <a:pPr algn="r">
                <a:spcBef>
                  <a:spcPct val="0"/>
                </a:spcBef>
              </a:pPr>
              <a:t>37</a:t>
            </a:fld>
            <a:endParaRPr lang="en-US" altLang="en-US" sz="1300" b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6F5CAD8-6F57-4AA9-914B-BC833CB3EE1C}" type="slidenum">
              <a:rPr lang="en-US" altLang="en-US" sz="1300" b="0"/>
              <a:pPr algn="r">
                <a:spcBef>
                  <a:spcPct val="0"/>
                </a:spcBef>
              </a:pPr>
              <a:t>38</a:t>
            </a:fld>
            <a:endParaRPr lang="en-US" altLang="en-US" sz="1300" b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46CBCC0-FF4C-4AE7-A44F-0462D2321BE9}" type="slidenum">
              <a:rPr lang="en-US" altLang="en-US" sz="1300" b="0"/>
              <a:pPr algn="r">
                <a:spcBef>
                  <a:spcPct val="0"/>
                </a:spcBef>
              </a:pPr>
              <a:t>39</a:t>
            </a:fld>
            <a:endParaRPr lang="en-US" altLang="en-US" sz="1300" b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2045B72-1635-4242-B402-3140348D501A}" type="slidenum">
              <a:rPr lang="en-US" altLang="en-US" sz="1300" b="0"/>
              <a:pPr algn="r">
                <a:spcBef>
                  <a:spcPct val="0"/>
                </a:spcBef>
              </a:pPr>
              <a:t>40</a:t>
            </a:fld>
            <a:endParaRPr lang="en-US" altLang="en-US" sz="1300" b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713CFA9-B2FD-4463-A93F-463FEC5BEBE9}" type="slidenum">
              <a:rPr lang="en-US" altLang="en-US" sz="1300" b="0"/>
              <a:pPr algn="r">
                <a:spcBef>
                  <a:spcPct val="0"/>
                </a:spcBef>
              </a:pPr>
              <a:t>41</a:t>
            </a:fld>
            <a:endParaRPr lang="en-US" altLang="en-US" sz="1300" b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3E71901-2167-421F-BE4B-C309893A24EC}" type="slidenum">
              <a:rPr lang="en-US" altLang="en-US" sz="1300" b="0"/>
              <a:pPr algn="r">
                <a:spcBef>
                  <a:spcPct val="0"/>
                </a:spcBef>
              </a:pPr>
              <a:t>42</a:t>
            </a:fld>
            <a:endParaRPr lang="en-US" altLang="en-US" sz="1300" b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23FCACE-C31A-4716-B54E-215AA45A85EF}" type="slidenum">
              <a:rPr lang="en-US" altLang="en-US" sz="1300" b="0"/>
              <a:pPr algn="r">
                <a:spcBef>
                  <a:spcPct val="0"/>
                </a:spcBef>
              </a:pPr>
              <a:t>43</a:t>
            </a:fld>
            <a:endParaRPr lang="en-US" altLang="en-US" sz="1300" b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3A9DDD6-2230-4DE7-9B74-9B8C9B6ABE21}" type="slidenum">
              <a:rPr lang="en-US" altLang="en-US" sz="1300" b="0"/>
              <a:pPr algn="r">
                <a:spcBef>
                  <a:spcPct val="0"/>
                </a:spcBef>
              </a:pPr>
              <a:t>44</a:t>
            </a:fld>
            <a:endParaRPr lang="en-US" altLang="en-US" sz="1300" b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549B374-7A94-4300-AACF-01D6D03C3F1D}" type="slidenum">
              <a:rPr lang="en-US" altLang="en-US" sz="1300" b="0"/>
              <a:pPr algn="r">
                <a:spcBef>
                  <a:spcPct val="0"/>
                </a:spcBef>
              </a:pPr>
              <a:t>45</a:t>
            </a:fld>
            <a:endParaRPr lang="en-US" altLang="en-US" sz="1300" b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F06FAAC-7C35-43FE-9326-746452D66657}" type="slidenum">
              <a:rPr lang="en-US" altLang="en-US" sz="1300" b="0"/>
              <a:pPr algn="r">
                <a:spcBef>
                  <a:spcPct val="0"/>
                </a:spcBef>
              </a:pPr>
              <a:t>46</a:t>
            </a:fld>
            <a:endParaRPr lang="en-US" altLang="en-US" sz="1300" b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946FD57-AAFE-43EA-A1D9-213DE1A586FB}" type="slidenum">
              <a:rPr lang="en-US" altLang="en-US" sz="1300" b="0"/>
              <a:pPr algn="r">
                <a:spcBef>
                  <a:spcPct val="0"/>
                </a:spcBef>
              </a:pPr>
              <a:t>47</a:t>
            </a:fld>
            <a:endParaRPr lang="en-US" altLang="en-US" sz="1300" b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8F4C3C1-8ECB-4065-A4AD-9CB2881D5792}" type="slidenum">
              <a:rPr lang="en-US" altLang="en-US" sz="1300" b="0"/>
              <a:pPr algn="r">
                <a:spcBef>
                  <a:spcPct val="0"/>
                </a:spcBef>
              </a:pPr>
              <a:t>48</a:t>
            </a:fld>
            <a:endParaRPr lang="en-US" altLang="en-US" sz="1300" b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E7B283F9-8231-42F3-8E12-504B799BE3B3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DFFDC19D-9597-49C1-AE75-1F70D707A13F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B44A910-F0AD-431E-B95B-CD57794E7258}" type="slidenum">
              <a:rPr lang="en-US" altLang="en-US" sz="1300" b="0"/>
              <a:pPr algn="r">
                <a:spcBef>
                  <a:spcPct val="0"/>
                </a:spcBef>
              </a:pPr>
              <a:t>6</a:t>
            </a:fld>
            <a:endParaRPr lang="en-US" altLang="en-US" sz="1300" b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7C18F13-A2A4-4FB5-82E9-CD270A584A04}" type="slidenum">
              <a:rPr lang="en-US" altLang="en-US" sz="1300" b="0"/>
              <a:pPr algn="r">
                <a:spcBef>
                  <a:spcPct val="0"/>
                </a:spcBef>
              </a:pPr>
              <a:t>7</a:t>
            </a:fld>
            <a:endParaRPr lang="en-US" altLang="en-US" sz="1300" b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C97A9A43-D1F9-4DEA-8052-04630598CBB8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rt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17463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itiCorp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10300"/>
            <a:ext cx="2047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1382713"/>
            <a:ext cx="8543925" cy="1055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CERT Unit 5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27538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271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  <a:endParaRPr lang="en-US" sz="140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F423212D-F54C-4D60-863F-56FD69311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0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  <a:endParaRPr lang="en-US" sz="140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E8A2DFC3-EFC4-48C0-A9DE-7CAB12A3C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7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rt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17463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itiCorp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6286500"/>
            <a:ext cx="2047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fema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1382713"/>
            <a:ext cx="8543925" cy="1055687"/>
          </a:xfrm>
          <a:effectLst/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27538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87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245225"/>
            <a:ext cx="32861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</a:t>
            </a:r>
          </a:p>
          <a:p>
            <a:pPr>
              <a:defRPr/>
            </a:pPr>
            <a:r>
              <a:rPr lang="en-US"/>
              <a:t>Light Search and Rescue Operations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57900" y="6245225"/>
            <a:ext cx="16383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81659B45-38F9-4948-9CBE-BC078C6E7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FADEF4AC-8CFD-4265-BBA5-2DDB463E0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2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245225"/>
            <a:ext cx="31908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</a:t>
            </a:r>
          </a:p>
          <a:p>
            <a:pPr>
              <a:defRPr/>
            </a:pPr>
            <a:r>
              <a:rPr lang="en-US"/>
              <a:t>Light Search and Rescue Operations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10275" y="6245225"/>
            <a:ext cx="16859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3E5E019D-DEF7-4F4A-B794-8FA92C6EC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4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245225"/>
            <a:ext cx="34004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</a:t>
            </a:r>
          </a:p>
          <a:p>
            <a:pPr>
              <a:defRPr/>
            </a:pPr>
            <a:r>
              <a:rPr lang="en-US"/>
              <a:t>Light Search and Rescue Operations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86500" y="6245225"/>
            <a:ext cx="14097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3113274B-25F3-49DC-AE5F-A8D2872D4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6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245225"/>
            <a:ext cx="32289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</a:t>
            </a:r>
          </a:p>
          <a:p>
            <a:pPr>
              <a:defRPr/>
            </a:pPr>
            <a:r>
              <a:rPr lang="en-US"/>
              <a:t>Light Search and Rescue Operations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848350" y="6245225"/>
            <a:ext cx="1847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7EB3014D-B260-4250-AF34-662320F4F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81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245225"/>
            <a:ext cx="3200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</a:t>
            </a:r>
          </a:p>
          <a:p>
            <a:pPr>
              <a:defRPr/>
            </a:pPr>
            <a:r>
              <a:rPr lang="en-US"/>
              <a:t>Light Search and Rescue Operations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86475" y="6245225"/>
            <a:ext cx="16097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BEDEFA1A-C272-470C-AED6-11F2610AA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3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66702A8F-2C76-4BD0-984A-37F9A2A73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9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  <a:endParaRPr lang="en-US" sz="140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5AE2E06C-DB11-406D-AF40-E28CB4DF2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7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B0BC7243-7691-4737-BD71-EDC44158D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53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A1322F11-E57E-4D8C-BABF-5D063A837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1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BBAE8290-8C57-4B46-8841-D33B79E3A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35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4723789F-9183-4CBE-8ED7-578F0AE9D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70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CCAB-31AF-4151-A380-29354B24487E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33D7-B79A-496E-8568-AFCC6D57D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86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298C-767F-49A0-AADB-C5EAC137702C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230E1-D155-42C1-A55C-BA3915AD0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82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ECEF-C67C-48F9-B4EF-1A4B825BB5BB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8105-C2F8-4E8C-8E81-DC704D165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35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FA82-D36D-453C-B8CF-581481F3ADA6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087F-5A79-4FD8-97BF-845FBB7A4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9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8138-4212-4FD7-B054-1CCD33EFAC8E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6067-0B51-453B-940B-9D0399A12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83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C84B-81FA-4CB5-8AF0-B5FC61504808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5C8F-FC94-4087-9315-8E9478527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2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  <a:endParaRPr lang="en-US" sz="140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2279CC74-EB34-4694-9344-0A1879AA8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47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975E8-DFA9-4EDC-83DE-0B4CF26A03D8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A3AF-F9CB-46B5-9132-5FE9D12ED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75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6BA4-AF92-4864-8868-89FC51A2F05F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F41C-B00C-40C6-BC06-0E67804B1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66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268D-49E1-4042-B82E-A2F408043BB2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C968-CB81-4CF5-B1EB-5E9A5C89F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09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C898-8385-43EC-8EEB-3B58747150E0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1EFDD-41A9-463E-BF81-55B54C8AA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55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50A5-E16B-4156-8BBA-3768AC8FB7FE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BE0A4-6601-4EA5-BC86-8F4B272D4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  <a:endParaRPr lang="en-US" sz="140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530D404C-6A5A-44A5-8C16-EAA5AF898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9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  <a:endParaRPr lang="en-US" sz="140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E2931CFC-C3B6-4C35-91CB-6EB0DE6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2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  <a:endParaRPr lang="en-US" sz="140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5923D615-C950-4688-B48E-346664366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2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  <a:endParaRPr lang="en-US" sz="140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FDA0A22A-87C4-43F0-AFCB-C0C4CC289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  <a:endParaRPr lang="en-US" sz="140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595F1F4E-8BAF-4662-9330-1D50563F1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  <a:endParaRPr lang="en-US" sz="140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B5C8B76F-A723-4A75-9FDA-3B7069159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076" name="Picture 4" descr="cert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6156325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itiCorp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10300"/>
            <a:ext cx="2047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CERT Basic Training, Unit 5:  Light Search and Rescue Operations </a:t>
            </a:r>
            <a:endParaRPr lang="en-US" sz="1400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62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5-</a:t>
            </a:r>
            <a:fld id="{557E6A6D-B6F1-4EF3-B626-6C7C4593B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32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24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4100" name="Picture 4" descr="cert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6156325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5225"/>
            <a:ext cx="3152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CERT Basic Training, Unit 5:  </a:t>
            </a:r>
          </a:p>
          <a:p>
            <a:pPr>
              <a:defRPr/>
            </a:pPr>
            <a:r>
              <a:rPr lang="en-US"/>
              <a:t>Light Search and Rescue Operations </a:t>
            </a: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15025" y="6245225"/>
            <a:ext cx="1781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5-</a:t>
            </a:r>
            <a:fld id="{C258F292-555B-41A1-A4CA-C305E7311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15" descr="fema_logo_small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●"/>
        <a:defRPr sz="32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24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3205B2-5DE0-4D6E-8FA6-BB83F5AC165F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DA56D1-6A12-42F6-B2D2-6ACF59EF1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Light Search and Rescue Operations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Unit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u="sng" smtClean="0"/>
              <a:t>Assess and Communicate Damage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/>
              <a:t>The CERT mission changes if:</a:t>
            </a:r>
          </a:p>
          <a:p>
            <a:pPr lvl="1" eaLnBrk="1" hangingPunct="1"/>
            <a:r>
              <a:rPr lang="en-US" altLang="en-US" smtClean="0"/>
              <a:t>Damage is light</a:t>
            </a:r>
          </a:p>
          <a:p>
            <a:pPr lvl="1" eaLnBrk="1" hangingPunct="1"/>
            <a:r>
              <a:rPr lang="en-US" altLang="en-US" smtClean="0"/>
              <a:t>Damage is moderate</a:t>
            </a:r>
          </a:p>
          <a:p>
            <a:pPr lvl="1" eaLnBrk="1" hangingPunct="1"/>
            <a:r>
              <a:rPr lang="en-US" altLang="en-US" smtClean="0"/>
              <a:t>Damage is heavy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0439EDEE-8B41-49AF-8771-88ED1DEAC9A4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7650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</a:rPr>
              <a:t>Sizeup</a:t>
            </a:r>
            <a:r>
              <a:rPr lang="en-US" altLang="en-US" sz="3600" dirty="0">
                <a:solidFill>
                  <a:schemeClr val="bg1"/>
                </a:solidFill>
              </a:rPr>
              <a:t>:  Step 2</a:t>
            </a:r>
          </a:p>
        </p:txBody>
      </p:sp>
      <p:sp>
        <p:nvSpPr>
          <p:cNvPr id="2765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Superficial</a:t>
            </a:r>
          </a:p>
          <a:p>
            <a:pPr eaLnBrk="1" hangingPunct="1"/>
            <a:r>
              <a:rPr lang="en-US" altLang="en-US" smtClean="0"/>
              <a:t>Broken windows</a:t>
            </a:r>
          </a:p>
          <a:p>
            <a:pPr eaLnBrk="1" hangingPunct="1"/>
            <a:r>
              <a:rPr lang="en-US" altLang="en-US" smtClean="0"/>
              <a:t>Superficial cracks or </a:t>
            </a:r>
            <a:br>
              <a:rPr lang="en-US" altLang="en-US" smtClean="0"/>
            </a:br>
            <a:r>
              <a:rPr lang="en-US" altLang="en-US" smtClean="0"/>
              <a:t>breaks in wall surface</a:t>
            </a:r>
          </a:p>
          <a:p>
            <a:pPr eaLnBrk="1" hangingPunct="1"/>
            <a:r>
              <a:rPr lang="en-US" altLang="en-US" smtClean="0"/>
              <a:t>Minor damage to the </a:t>
            </a:r>
            <a:br>
              <a:rPr lang="en-US" altLang="en-US" smtClean="0"/>
            </a:br>
            <a:r>
              <a:rPr lang="en-US" altLang="en-US" smtClean="0"/>
              <a:t>interior contents</a:t>
            </a:r>
          </a:p>
          <a:p>
            <a:pPr eaLnBrk="1" hangingPunct="1"/>
            <a:r>
              <a:rPr lang="en-US" altLang="en-US" smtClean="0"/>
              <a:t>Safe to enter and remain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  <a:p>
            <a:pPr lvl="1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8A3A782F-79C5-414D-A4F9-2E8CFFC421BB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28676" name="Picture 4" descr="LightDa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276350"/>
            <a:ext cx="3089275" cy="459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65125" y="261938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Light Damage</a:t>
            </a:r>
          </a:p>
        </p:txBody>
      </p:sp>
      <p:sp>
        <p:nvSpPr>
          <p:cNvPr id="2867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46188"/>
            <a:ext cx="4348163" cy="45259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Visible signs of damage</a:t>
            </a:r>
          </a:p>
          <a:p>
            <a:pPr eaLnBrk="1" hangingPunct="1"/>
            <a:r>
              <a:rPr lang="en-US" altLang="en-US" sz="2800" smtClean="0"/>
              <a:t>Decorative work damaged or fallen</a:t>
            </a:r>
          </a:p>
          <a:p>
            <a:pPr eaLnBrk="1" hangingPunct="1"/>
            <a:r>
              <a:rPr lang="en-US" altLang="en-US" sz="2800" smtClean="0"/>
              <a:t>Many visible cracks </a:t>
            </a:r>
            <a:br>
              <a:rPr lang="en-US" altLang="en-US" sz="2800" smtClean="0"/>
            </a:br>
            <a:r>
              <a:rPr lang="en-US" altLang="en-US" sz="2800" smtClean="0"/>
              <a:t>or breaks in wall</a:t>
            </a:r>
          </a:p>
          <a:p>
            <a:pPr eaLnBrk="1" hangingPunct="1"/>
            <a:r>
              <a:rPr lang="en-US" altLang="en-US" sz="2800" smtClean="0"/>
              <a:t>Major damage to interior contents</a:t>
            </a:r>
          </a:p>
          <a:p>
            <a:pPr eaLnBrk="1" hangingPunct="1"/>
            <a:r>
              <a:rPr lang="en-US" altLang="en-US" sz="2800" smtClean="0"/>
              <a:t>Building still on foundation</a:t>
            </a:r>
          </a:p>
          <a:p>
            <a:pPr eaLnBrk="1" hangingPunct="1"/>
            <a:r>
              <a:rPr lang="en-US" altLang="en-US" sz="2800" smtClean="0"/>
              <a:t>Enter only to save lives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smtClean="0"/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72ABA55E-297B-4A63-BF37-FDF138B805A1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29700" name="Picture 5" descr="ModerateDa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2012950"/>
            <a:ext cx="4159250" cy="3084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Moderate Damage</a:t>
            </a:r>
          </a:p>
        </p:txBody>
      </p:sp>
      <p:sp>
        <p:nvSpPr>
          <p:cNvPr id="2970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3179763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Partial or total collapse</a:t>
            </a:r>
          </a:p>
          <a:p>
            <a:pPr eaLnBrk="1" hangingPunct="1"/>
            <a:r>
              <a:rPr lang="en-US" altLang="en-US" smtClean="0"/>
              <a:t>Tilting</a:t>
            </a:r>
          </a:p>
          <a:p>
            <a:pPr eaLnBrk="1" hangingPunct="1"/>
            <a:r>
              <a:rPr lang="en-US" altLang="en-US" smtClean="0"/>
              <a:t>Obvious structural instability</a:t>
            </a:r>
          </a:p>
          <a:p>
            <a:pPr eaLnBrk="1" hangingPunct="1"/>
            <a:r>
              <a:rPr lang="en-US" altLang="en-US" smtClean="0"/>
              <a:t>Building off foundation</a:t>
            </a:r>
            <a:endParaRPr lang="en-US" altLang="en-US" b="1" smtClean="0"/>
          </a:p>
          <a:p>
            <a:pPr lvl="1" eaLnBrk="1" hangingPunct="1">
              <a:buFont typeface="Wingdings" pitchFamily="2" charset="2"/>
              <a:buNone/>
            </a:pPr>
            <a:endParaRPr lang="en-US" altLang="en-US" b="1" smtClean="0"/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0B4693A6-FF6A-407E-AADC-09AB4535DFAB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30724" name="Picture 5" descr="HeavyDamag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373188"/>
            <a:ext cx="526573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911600" y="4826000"/>
            <a:ext cx="48641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Do not enter a building with heavy damage under any circumstances</a:t>
            </a: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344488" y="252413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Heavy Damage</a:t>
            </a:r>
          </a:p>
        </p:txBody>
      </p:sp>
      <p:sp>
        <p:nvSpPr>
          <p:cNvPr id="3072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u="sng" smtClean="0"/>
              <a:t>Consider Probabilities</a:t>
            </a:r>
          </a:p>
          <a:p>
            <a:pPr eaLnBrk="1" hangingPunct="1"/>
            <a:r>
              <a:rPr lang="en-US" altLang="en-US" smtClean="0"/>
              <a:t>How stable is the situation?</a:t>
            </a:r>
          </a:p>
          <a:p>
            <a:pPr eaLnBrk="1" hangingPunct="1"/>
            <a:r>
              <a:rPr lang="en-US" altLang="en-US" smtClean="0"/>
              <a:t>What else could go wrong?</a:t>
            </a:r>
          </a:p>
          <a:p>
            <a:pPr eaLnBrk="1" hangingPunct="1"/>
            <a:r>
              <a:rPr lang="en-US" altLang="en-US" smtClean="0"/>
              <a:t>What does it mean for the search and rescue?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924EA446-E346-48D0-B19F-A2BBBDE6714E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Sizeup:  Step 3</a:t>
            </a:r>
          </a:p>
        </p:txBody>
      </p:sp>
      <p:sp>
        <p:nvSpPr>
          <p:cNvPr id="3174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u="sng" smtClean="0"/>
              <a:t>Assess Your Situation</a:t>
            </a:r>
          </a:p>
          <a:p>
            <a:pPr eaLnBrk="1" hangingPunct="1"/>
            <a:r>
              <a:rPr lang="en-US" altLang="en-US" smtClean="0"/>
              <a:t>Is the situation safe enough to continue?</a:t>
            </a:r>
          </a:p>
          <a:p>
            <a:pPr eaLnBrk="1" hangingPunct="1"/>
            <a:r>
              <a:rPr lang="en-US" altLang="en-US" smtClean="0"/>
              <a:t>What risks will rescuers face?</a:t>
            </a:r>
          </a:p>
          <a:p>
            <a:pPr eaLnBrk="1" hangingPunct="1"/>
            <a:r>
              <a:rPr lang="en-US" altLang="en-US" smtClean="0"/>
              <a:t>What resources are needed?</a:t>
            </a:r>
          </a:p>
          <a:p>
            <a:pPr eaLnBrk="1" hangingPunct="1"/>
            <a:r>
              <a:rPr lang="en-US" altLang="en-US" smtClean="0"/>
              <a:t>What resources are available?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05F344B7-3EC3-41A8-BFD1-7AFC24D607BD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Sizeup:  Step 4</a:t>
            </a:r>
          </a:p>
        </p:txBody>
      </p:sp>
      <p:sp>
        <p:nvSpPr>
          <p:cNvPr id="3277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Personnel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Firefighters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Police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Nurse, M.D.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Contractor</a:t>
            </a:r>
          </a:p>
          <a:p>
            <a:pPr eaLnBrk="1" hangingPunct="1"/>
            <a:r>
              <a:rPr lang="en-US" altLang="en-US" sz="2600" smtClean="0"/>
              <a:t>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Crowbars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Auto jacks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Chainsaws</a:t>
            </a:r>
          </a:p>
          <a:p>
            <a:pPr eaLnBrk="1" hangingPunct="1"/>
            <a:r>
              <a:rPr lang="en-US" altLang="en-US" sz="2600" smtClean="0"/>
              <a:t>Equipment</a:t>
            </a:r>
            <a:endParaRPr lang="en-US" altLang="en-US" sz="2600" b="1" smtClean="0"/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B663BE8B-0556-4402-93D9-B8C6A20DC1EF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33796" name="Picture 6" descr="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489075"/>
            <a:ext cx="3436937" cy="428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Rescue Resources</a:t>
            </a:r>
          </a:p>
        </p:txBody>
      </p:sp>
      <p:sp>
        <p:nvSpPr>
          <p:cNvPr id="3379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447675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3600" u="sng" smtClean="0"/>
              <a:t>Establish Priorities</a:t>
            </a:r>
          </a:p>
          <a:p>
            <a:pPr eaLnBrk="1" hangingPunct="1"/>
            <a:r>
              <a:rPr lang="en-US" altLang="en-US" sz="2800" smtClean="0"/>
              <a:t>What should be done?</a:t>
            </a:r>
          </a:p>
          <a:p>
            <a:pPr eaLnBrk="1" hangingPunct="1"/>
            <a:r>
              <a:rPr lang="en-US" altLang="en-US" sz="2800" smtClean="0"/>
              <a:t>In what order?</a:t>
            </a:r>
          </a:p>
          <a:p>
            <a:pPr eaLnBrk="1" hangingPunct="1"/>
            <a:r>
              <a:rPr lang="en-US" altLang="en-US" sz="2800" smtClean="0"/>
              <a:t>How to rescue the greatest number in the shortest amount of time?</a:t>
            </a:r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64E64DE1-CD4D-4499-9AA0-40399834580A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34820" name="Picture 4" descr="Dis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2317750"/>
            <a:ext cx="3802063" cy="296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Sizeup:  Step 5</a:t>
            </a:r>
          </a:p>
        </p:txBody>
      </p:sp>
      <p:sp>
        <p:nvSpPr>
          <p:cNvPr id="3482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u="sng" smtClean="0"/>
              <a:t>Make Decisions</a:t>
            </a:r>
          </a:p>
          <a:p>
            <a:pPr eaLnBrk="1" hangingPunct="1"/>
            <a:r>
              <a:rPr lang="en-US" altLang="en-US" smtClean="0"/>
              <a:t>Keep in mind:</a:t>
            </a:r>
          </a:p>
          <a:p>
            <a:pPr lvl="1" eaLnBrk="1" hangingPunct="1"/>
            <a:r>
              <a:rPr lang="en-US" altLang="en-US" smtClean="0"/>
              <a:t>Safety of CERT members</a:t>
            </a:r>
          </a:p>
          <a:p>
            <a:pPr lvl="1" eaLnBrk="1" hangingPunct="1"/>
            <a:r>
              <a:rPr lang="en-US" altLang="en-US" smtClean="0"/>
              <a:t>Life safety for survivors and others</a:t>
            </a:r>
          </a:p>
          <a:p>
            <a:pPr lvl="1" eaLnBrk="1" hangingPunct="1"/>
            <a:r>
              <a:rPr lang="en-US" altLang="en-US" smtClean="0"/>
              <a:t>Protection of the environment</a:t>
            </a:r>
          </a:p>
          <a:p>
            <a:pPr lvl="1" eaLnBrk="1" hangingPunct="1"/>
            <a:r>
              <a:rPr lang="en-US" altLang="en-US" smtClean="0"/>
              <a:t>Protection of property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z="3400" b="1" smtClean="0"/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3DC9A766-AB72-4B8B-A701-FC1D129D3178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Sizeup:  Step 6</a:t>
            </a:r>
          </a:p>
        </p:txBody>
      </p:sp>
      <p:sp>
        <p:nvSpPr>
          <p:cNvPr id="3584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u="sng" smtClean="0"/>
              <a:t>Develop Plan of Action</a:t>
            </a:r>
          </a:p>
          <a:p>
            <a:pPr eaLnBrk="1" hangingPunct="1"/>
            <a:r>
              <a:rPr lang="en-US" altLang="en-US" smtClean="0"/>
              <a:t>Focus operation on established priorities and decisions</a:t>
            </a:r>
          </a:p>
          <a:p>
            <a:pPr eaLnBrk="1" hangingPunct="1"/>
            <a:r>
              <a:rPr lang="en-US" altLang="en-US" smtClean="0"/>
              <a:t>Provide for documentation to give to responding agencies</a:t>
            </a:r>
          </a:p>
          <a:p>
            <a:pPr eaLnBrk="1" hangingPunct="1"/>
            <a:r>
              <a:rPr lang="en-US" altLang="en-US" smtClean="0"/>
              <a:t>Provide for documentation to become part of CERT records</a:t>
            </a: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7BC6FE84-3DB5-492B-97B5-6FAD442F23B9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Sizeup:  Step 7</a:t>
            </a:r>
          </a:p>
        </p:txBody>
      </p:sp>
      <p:sp>
        <p:nvSpPr>
          <p:cNvPr id="3686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and Rescue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Consists of three separate operations</a:t>
            </a:r>
          </a:p>
          <a:p>
            <a:pPr lvl="1" eaLnBrk="1" hangingPunct="1"/>
            <a:r>
              <a:rPr lang="en-US" altLang="en-US" smtClean="0"/>
              <a:t>Sizeup: Using 9-step, continual model</a:t>
            </a:r>
          </a:p>
          <a:p>
            <a:pPr lvl="1" eaLnBrk="1" hangingPunct="1"/>
            <a:r>
              <a:rPr lang="en-US" altLang="en-US" smtClean="0"/>
              <a:t>Search: Locating survivors and documenting</a:t>
            </a:r>
          </a:p>
          <a:p>
            <a:pPr lvl="1" eaLnBrk="1" hangingPunct="1"/>
            <a:r>
              <a:rPr lang="en-US" altLang="en-US" smtClean="0"/>
              <a:t>Rescue: Extricating survivors</a:t>
            </a:r>
            <a:endParaRPr lang="en-US" altLang="en-US" sz="1600" b="1" smtClean="0"/>
          </a:p>
        </p:txBody>
      </p:sp>
      <p:sp>
        <p:nvSpPr>
          <p:cNvPr id="2048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1C1C2623-A71A-4756-848B-056C6C331EE6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20484" name="Picture 8" descr="CERT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3633788"/>
            <a:ext cx="2889250" cy="2243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3997325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u="sng" smtClean="0"/>
              <a:t>Take Action </a:t>
            </a:r>
            <a:endParaRPr lang="en-US" altLang="en-US" b="1" u="sng" smtClean="0"/>
          </a:p>
          <a:p>
            <a:pPr eaLnBrk="1" hangingPunct="1"/>
            <a:r>
              <a:rPr lang="en-US" altLang="en-US" sz="2800" smtClean="0"/>
              <a:t>Based on plan developed during </a:t>
            </a:r>
            <a:br>
              <a:rPr lang="en-US" altLang="en-US" sz="2800" smtClean="0"/>
            </a:br>
            <a:r>
              <a:rPr lang="en-US" altLang="en-US" sz="2800" smtClean="0"/>
              <a:t>Step 7</a:t>
            </a: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A1EDBD4C-8EFF-4D23-93D4-63CDFC84FEA1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28600" y="3462338"/>
            <a:ext cx="40767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en-US" altLang="en-US" sz="2600" b="0"/>
          </a:p>
        </p:txBody>
      </p:sp>
      <p:pic>
        <p:nvPicPr>
          <p:cNvPr id="37893" name="Picture 5" descr="15kd790-nagin-allen-bl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584325"/>
            <a:ext cx="4378325" cy="409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Sizeup:  Step 8</a:t>
            </a:r>
          </a:p>
        </p:txBody>
      </p:sp>
      <p:sp>
        <p:nvSpPr>
          <p:cNvPr id="3789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Sizeup:  Step 9</a:t>
            </a:r>
          </a:p>
        </p:txBody>
      </p:sp>
      <p:grpSp>
        <p:nvGrpSpPr>
          <p:cNvPr id="2" name="Diagram 4"/>
          <p:cNvGrpSpPr>
            <a:grpSpLocks/>
          </p:cNvGrpSpPr>
          <p:nvPr/>
        </p:nvGrpSpPr>
        <p:grpSpPr bwMode="auto">
          <a:xfrm>
            <a:off x="4859338" y="1362075"/>
            <a:ext cx="4038600" cy="4525963"/>
            <a:chOff x="1608" y="735"/>
            <a:chExt cx="2544" cy="2851"/>
          </a:xfrm>
        </p:grpSpPr>
        <p:sp>
          <p:nvSpPr>
            <p:cNvPr id="3" name="_s2052"/>
            <p:cNvSpPr>
              <a:spLocks noChangeArrowheads="1" noTextEdit="1"/>
            </p:cNvSpPr>
            <p:nvPr/>
          </p:nvSpPr>
          <p:spPr bwMode="auto">
            <a:xfrm>
              <a:off x="1959" y="949"/>
              <a:ext cx="1843" cy="1843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_s2053"/>
            <p:cNvSpPr>
              <a:spLocks noChangeArrowheads="1" noTextEdit="1"/>
            </p:cNvSpPr>
            <p:nvPr/>
          </p:nvSpPr>
          <p:spPr bwMode="auto">
            <a:xfrm rot="7200000">
              <a:off x="2211" y="1385"/>
              <a:ext cx="1843" cy="1843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_s2054"/>
            <p:cNvSpPr>
              <a:spLocks noChangeArrowheads="1" noTextEdit="1"/>
            </p:cNvSpPr>
            <p:nvPr/>
          </p:nvSpPr>
          <p:spPr bwMode="auto">
            <a:xfrm rot="14400000">
              <a:off x="1707" y="1385"/>
              <a:ext cx="1843" cy="1843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3385" y="1287"/>
              <a:ext cx="739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_s2056"/>
            <p:cNvSpPr>
              <a:spLocks noChangeArrowheads="1"/>
            </p:cNvSpPr>
            <p:nvPr/>
          </p:nvSpPr>
          <p:spPr bwMode="auto">
            <a:xfrm>
              <a:off x="2511" y="2801"/>
              <a:ext cx="739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1637" y="1287"/>
              <a:ext cx="739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280" y="1647"/>
              <a:ext cx="139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</a:rPr>
                <a:t>REMEMBER:</a:t>
              </a: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CERT SIZEUP IS A CONTINUAL PROCESS</a:t>
              </a:r>
            </a:p>
          </p:txBody>
        </p:sp>
      </p:grpSp>
      <p:sp>
        <p:nvSpPr>
          <p:cNvPr id="206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277938"/>
            <a:ext cx="4038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u="sng" smtClean="0"/>
              <a:t>Evaluate Progress</a:t>
            </a:r>
            <a:r>
              <a:rPr lang="en-US" altLang="en-US" smtClean="0"/>
              <a:t> </a:t>
            </a:r>
            <a:endParaRPr lang="en-US" altLang="en-US" b="1" smtClean="0"/>
          </a:p>
          <a:p>
            <a:pPr eaLnBrk="1" hangingPunct="1"/>
            <a:r>
              <a:rPr lang="en-US" altLang="en-US" sz="2400" smtClean="0"/>
              <a:t>Most critical step</a:t>
            </a:r>
          </a:p>
          <a:p>
            <a:pPr eaLnBrk="1" hangingPunct="1"/>
            <a:r>
              <a:rPr lang="en-US" altLang="en-US" sz="2400" smtClean="0"/>
              <a:t>Monitor plan’s effectiveness and safety</a:t>
            </a:r>
          </a:p>
          <a:p>
            <a:pPr eaLnBrk="1" hangingPunct="1"/>
            <a:endParaRPr lang="en-US" altLang="en-US" sz="2400" smtClean="0"/>
          </a:p>
        </p:txBody>
      </p:sp>
      <p:sp>
        <p:nvSpPr>
          <p:cNvPr id="206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3C415A11-8EF9-4370-8124-0002E77BA481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06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48225" y="1320800"/>
            <a:ext cx="4038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altLang="en-US" b="1" smtClean="0"/>
          </a:p>
          <a:p>
            <a:pPr eaLnBrk="1" hangingPunct="1"/>
            <a:r>
              <a:rPr lang="en-US" altLang="en-US" smtClean="0"/>
              <a:t>Make rescuer safety primary concern</a:t>
            </a:r>
          </a:p>
          <a:p>
            <a:pPr eaLnBrk="1" hangingPunct="1"/>
            <a:r>
              <a:rPr lang="en-US" altLang="en-US" smtClean="0"/>
              <a:t>Use a buddy system</a:t>
            </a:r>
          </a:p>
          <a:p>
            <a:pPr eaLnBrk="1" hangingPunct="1"/>
            <a:r>
              <a:rPr lang="en-US" altLang="en-US" smtClean="0"/>
              <a:t>Be alert for hazards</a:t>
            </a:r>
          </a:p>
          <a:p>
            <a:pPr eaLnBrk="1" hangingPunct="1"/>
            <a:r>
              <a:rPr lang="en-US" altLang="en-US" smtClean="0"/>
              <a:t>Use safety equipment</a:t>
            </a:r>
          </a:p>
          <a:p>
            <a:pPr eaLnBrk="1" hangingPunct="1"/>
            <a:r>
              <a:rPr lang="en-US" altLang="en-US" smtClean="0"/>
              <a:t>Rotate teams</a:t>
            </a: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3C337471-DDC1-4926-AB16-A1F43FAFDB87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38916" name="Picture 4" descr="dsc029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731963"/>
            <a:ext cx="4149725" cy="32369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Specific Safety Considerations</a:t>
            </a:r>
          </a:p>
        </p:txBody>
      </p:sp>
      <p:sp>
        <p:nvSpPr>
          <p:cNvPr id="3891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7093152D-8612-4F14-B2F5-98C65F6FA42D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100" y="1290638"/>
            <a:ext cx="4470400" cy="10207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2800" smtClean="0">
                <a:solidFill>
                  <a:schemeClr val="tx1"/>
                </a:solidFill>
              </a:rPr>
              <a:t>If you see collapsed floors or walls, get out!</a:t>
            </a: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1092200" y="1397000"/>
            <a:ext cx="2628900" cy="1676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5664200" y="2578100"/>
            <a:ext cx="2628900" cy="1676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1104900" y="3708400"/>
            <a:ext cx="2628900" cy="1676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9943" name="Line 10"/>
          <p:cNvSpPr>
            <a:spLocks noChangeShapeType="1"/>
          </p:cNvSpPr>
          <p:nvPr/>
        </p:nvSpPr>
        <p:spPr bwMode="auto">
          <a:xfrm>
            <a:off x="1104900" y="1600200"/>
            <a:ext cx="2159000" cy="355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11"/>
          <p:cNvSpPr>
            <a:spLocks noChangeShapeType="1"/>
          </p:cNvSpPr>
          <p:nvPr/>
        </p:nvSpPr>
        <p:spPr bwMode="auto">
          <a:xfrm flipH="1">
            <a:off x="1358900" y="1866900"/>
            <a:ext cx="2362200" cy="50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12"/>
          <p:cNvSpPr>
            <a:spLocks noChangeShapeType="1"/>
          </p:cNvSpPr>
          <p:nvPr/>
        </p:nvSpPr>
        <p:spPr bwMode="auto">
          <a:xfrm>
            <a:off x="1066800" y="2324100"/>
            <a:ext cx="2286000" cy="2921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3"/>
          <p:cNvSpPr>
            <a:spLocks noChangeShapeType="1"/>
          </p:cNvSpPr>
          <p:nvPr/>
        </p:nvSpPr>
        <p:spPr bwMode="auto">
          <a:xfrm flipH="1">
            <a:off x="1358900" y="2565400"/>
            <a:ext cx="2362200" cy="4953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Text Box 14"/>
          <p:cNvSpPr txBox="1">
            <a:spLocks noChangeArrowheads="1"/>
          </p:cNvSpPr>
          <p:nvPr/>
        </p:nvSpPr>
        <p:spPr bwMode="auto">
          <a:xfrm>
            <a:off x="1270000" y="3175000"/>
            <a:ext cx="2298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0">
                <a:solidFill>
                  <a:schemeClr val="tx1"/>
                </a:solidFill>
              </a:rPr>
              <a:t>Pancake Void</a:t>
            </a:r>
          </a:p>
        </p:txBody>
      </p:sp>
      <p:sp>
        <p:nvSpPr>
          <p:cNvPr id="39948" name="Text Box 15"/>
          <p:cNvSpPr txBox="1">
            <a:spLocks noChangeArrowheads="1"/>
          </p:cNvSpPr>
          <p:nvPr/>
        </p:nvSpPr>
        <p:spPr bwMode="auto">
          <a:xfrm>
            <a:off x="5829300" y="4356100"/>
            <a:ext cx="2298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0">
                <a:solidFill>
                  <a:schemeClr val="tx1"/>
                </a:solidFill>
              </a:rPr>
              <a:t>‘V’ Void</a:t>
            </a:r>
          </a:p>
        </p:txBody>
      </p:sp>
      <p:sp>
        <p:nvSpPr>
          <p:cNvPr id="39949" name="Text Box 17"/>
          <p:cNvSpPr txBox="1">
            <a:spLocks noChangeArrowheads="1"/>
          </p:cNvSpPr>
          <p:nvPr/>
        </p:nvSpPr>
        <p:spPr bwMode="auto">
          <a:xfrm>
            <a:off x="1270000" y="5499100"/>
            <a:ext cx="2298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0">
                <a:solidFill>
                  <a:schemeClr val="tx1"/>
                </a:solidFill>
              </a:rPr>
              <a:t>Lean-to Void</a:t>
            </a:r>
          </a:p>
        </p:txBody>
      </p:sp>
      <p:sp>
        <p:nvSpPr>
          <p:cNvPr id="39950" name="Line 18"/>
          <p:cNvSpPr>
            <a:spLocks noChangeShapeType="1"/>
          </p:cNvSpPr>
          <p:nvPr/>
        </p:nvSpPr>
        <p:spPr bwMode="auto">
          <a:xfrm flipV="1">
            <a:off x="1168400" y="3784600"/>
            <a:ext cx="2565400" cy="1549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9"/>
          <p:cNvSpPr>
            <a:spLocks noChangeShapeType="1"/>
          </p:cNvSpPr>
          <p:nvPr/>
        </p:nvSpPr>
        <p:spPr bwMode="auto">
          <a:xfrm>
            <a:off x="5651500" y="2895600"/>
            <a:ext cx="1930400" cy="13589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20"/>
          <p:cNvSpPr>
            <a:spLocks noChangeShapeType="1"/>
          </p:cNvSpPr>
          <p:nvPr/>
        </p:nvSpPr>
        <p:spPr bwMode="auto">
          <a:xfrm flipV="1">
            <a:off x="7594600" y="3543300"/>
            <a:ext cx="698500" cy="6985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Text Box 21"/>
          <p:cNvSpPr txBox="1">
            <a:spLocks noChangeArrowheads="1"/>
          </p:cNvSpPr>
          <p:nvPr/>
        </p:nvSpPr>
        <p:spPr bwMode="auto">
          <a:xfrm>
            <a:off x="1435100" y="1739900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39954" name="Text Box 22"/>
          <p:cNvSpPr txBox="1">
            <a:spLocks noChangeArrowheads="1"/>
          </p:cNvSpPr>
          <p:nvPr/>
        </p:nvSpPr>
        <p:spPr bwMode="auto">
          <a:xfrm>
            <a:off x="3073400" y="2019300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39955" name="Text Box 23"/>
          <p:cNvSpPr txBox="1">
            <a:spLocks noChangeArrowheads="1"/>
          </p:cNvSpPr>
          <p:nvPr/>
        </p:nvSpPr>
        <p:spPr bwMode="auto">
          <a:xfrm>
            <a:off x="1244600" y="2438400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39956" name="Text Box 24"/>
          <p:cNvSpPr txBox="1">
            <a:spLocks noChangeArrowheads="1"/>
          </p:cNvSpPr>
          <p:nvPr/>
        </p:nvSpPr>
        <p:spPr bwMode="auto">
          <a:xfrm>
            <a:off x="3086100" y="2679700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39957" name="Text Box 25"/>
          <p:cNvSpPr txBox="1">
            <a:spLocks noChangeArrowheads="1"/>
          </p:cNvSpPr>
          <p:nvPr/>
        </p:nvSpPr>
        <p:spPr bwMode="auto">
          <a:xfrm>
            <a:off x="2806700" y="4457700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39958" name="Text Box 26"/>
          <p:cNvSpPr txBox="1">
            <a:spLocks noChangeArrowheads="1"/>
          </p:cNvSpPr>
          <p:nvPr/>
        </p:nvSpPr>
        <p:spPr bwMode="auto">
          <a:xfrm>
            <a:off x="7797800" y="3822700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39959" name="Text Box 27"/>
          <p:cNvSpPr txBox="1">
            <a:spLocks noChangeArrowheads="1"/>
          </p:cNvSpPr>
          <p:nvPr/>
        </p:nvSpPr>
        <p:spPr bwMode="auto">
          <a:xfrm>
            <a:off x="5892800" y="3746500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39960" name="Text Box 28"/>
          <p:cNvSpPr txBox="1">
            <a:spLocks noChangeArrowheads="1"/>
          </p:cNvSpPr>
          <p:nvPr/>
        </p:nvSpPr>
        <p:spPr bwMode="auto">
          <a:xfrm>
            <a:off x="5575300" y="5156200"/>
            <a:ext cx="546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000" b="0">
                <a:solidFill>
                  <a:srgbClr val="FF33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39961" name="Text Box 30"/>
          <p:cNvSpPr txBox="1">
            <a:spLocks noChangeArrowheads="1"/>
          </p:cNvSpPr>
          <p:nvPr/>
        </p:nvSpPr>
        <p:spPr bwMode="auto">
          <a:xfrm>
            <a:off x="6045200" y="5143500"/>
            <a:ext cx="306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000" b="0">
                <a:solidFill>
                  <a:schemeClr val="tx1"/>
                </a:solidFill>
              </a:rPr>
              <a:t> = Voids</a:t>
            </a:r>
          </a:p>
        </p:txBody>
      </p:sp>
      <p:sp>
        <p:nvSpPr>
          <p:cNvPr id="39962" name="Rectangle 31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Structural Voids</a:t>
            </a:r>
          </a:p>
        </p:txBody>
      </p:sp>
      <p:sp>
        <p:nvSpPr>
          <p:cNvPr id="3996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D67D22C2-E85C-422B-8EF6-C423658C3D52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Individual Voids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Spaces where survivors may seek protection</a:t>
            </a:r>
          </a:p>
          <a:p>
            <a:pPr lvl="1" eaLnBrk="1" hangingPunct="1"/>
            <a:r>
              <a:rPr lang="en-US" altLang="en-US" smtClean="0"/>
              <a:t>Bathtubs</a:t>
            </a:r>
          </a:p>
          <a:p>
            <a:pPr lvl="1" eaLnBrk="1" hangingPunct="1"/>
            <a:r>
              <a:rPr lang="en-US" altLang="en-US" smtClean="0"/>
              <a:t>Underneath desks</a:t>
            </a:r>
          </a:p>
          <a:p>
            <a:pPr lvl="1" eaLnBrk="1" hangingPunct="1"/>
            <a:r>
              <a:rPr lang="en-US" altLang="en-US" smtClean="0"/>
              <a:t>Inside cabinets</a:t>
            </a:r>
          </a:p>
          <a:p>
            <a:pPr lvl="1" eaLnBrk="1" hangingPunct="1"/>
            <a:r>
              <a:rPr lang="en-US" altLang="en-US" smtClean="0"/>
              <a:t>Under/next to beds</a:t>
            </a:r>
          </a:p>
          <a:p>
            <a:pPr lvl="1" eaLnBrk="1" hangingPunct="1"/>
            <a:r>
              <a:rPr lang="en-US" altLang="en-US" smtClean="0"/>
              <a:t>Inside closets</a:t>
            </a:r>
          </a:p>
        </p:txBody>
      </p:sp>
      <p:sp>
        <p:nvSpPr>
          <p:cNvPr id="4096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D1819E4A-2029-4DAB-8DA3-9838D3D726D9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1328738"/>
            <a:ext cx="3060700" cy="2227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tx1"/>
                </a:solidFill>
              </a:rPr>
              <a:t>Upon entering search area: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tx1"/>
                </a:solidFill>
              </a:rPr>
              <a:t>Make a slash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tx1"/>
                </a:solidFill>
              </a:rPr>
              <a:t>Enter info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graphicFrame>
        <p:nvGraphicFramePr>
          <p:cNvPr id="41988" name="Object 3"/>
          <p:cNvGraphicFramePr>
            <a:graphicFrameLocks noChangeAspect="1"/>
          </p:cNvGraphicFramePr>
          <p:nvPr/>
        </p:nvGraphicFramePr>
        <p:xfrm>
          <a:off x="3302000" y="1308100"/>
          <a:ext cx="3144838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Clip" r:id="rId4" imgW="2794000" imgH="4113213" progId="MS_ClipArt_Gallery.2">
                  <p:embed/>
                </p:oleObj>
              </mc:Choice>
              <mc:Fallback>
                <p:oleObj name="Clip" r:id="rId4" imgW="2794000" imgH="411321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1308100"/>
                        <a:ext cx="3144838" cy="468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4" name="Line 4"/>
          <p:cNvSpPr>
            <a:spLocks noChangeShapeType="1"/>
          </p:cNvSpPr>
          <p:nvPr/>
        </p:nvSpPr>
        <p:spPr bwMode="auto">
          <a:xfrm flipV="1">
            <a:off x="6599238" y="2289175"/>
            <a:ext cx="2260600" cy="28622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6537325" y="2301875"/>
            <a:ext cx="2378075" cy="28495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06" name="Rectangle 3"/>
          <p:cNvSpPr>
            <a:spLocks noChangeArrowheads="1"/>
          </p:cNvSpPr>
          <p:nvPr/>
        </p:nvSpPr>
        <p:spPr bwMode="auto">
          <a:xfrm>
            <a:off x="241300" y="3817938"/>
            <a:ext cx="299720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0">
                <a:solidFill>
                  <a:schemeClr val="tx1"/>
                </a:solidFill>
              </a:rPr>
              <a:t>Upon leaving search area: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0">
                <a:solidFill>
                  <a:schemeClr val="tx1"/>
                </a:solidFill>
              </a:rPr>
              <a:t>Complete ‘X’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0">
                <a:solidFill>
                  <a:schemeClr val="tx1"/>
                </a:solidFill>
              </a:rPr>
              <a:t>Enter info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0"/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6535738" y="3381375"/>
            <a:ext cx="10795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CERT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I.D.</a:t>
            </a:r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Search Markings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7107238" y="2162175"/>
            <a:ext cx="1244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Date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Time In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Time Out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862888" y="3314700"/>
            <a:ext cx="124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Areas Searched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145338" y="4549775"/>
            <a:ext cx="12446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Survivors</a:t>
            </a:r>
          </a:p>
        </p:txBody>
      </p:sp>
      <p:sp>
        <p:nvSpPr>
          <p:cNvPr id="4199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 animBg="1"/>
      <p:bldP spid="230406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171A337F-1FAC-46CD-B817-4F0289515C7B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>
            <a:off x="2346325" y="1844675"/>
            <a:ext cx="4524375" cy="4048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965200" y="3594100"/>
            <a:ext cx="3937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CERT I.D.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 flipV="1">
            <a:off x="2193925" y="1828800"/>
            <a:ext cx="4486275" cy="40846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4673600" y="3530600"/>
            <a:ext cx="3937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Areas </a:t>
            </a:r>
            <a:br>
              <a:rPr lang="en-US" altLang="en-US" sz="2400">
                <a:solidFill>
                  <a:schemeClr val="tx1"/>
                </a:solidFill>
              </a:rPr>
            </a:br>
            <a:r>
              <a:rPr lang="en-US" altLang="en-US" sz="2400">
                <a:solidFill>
                  <a:schemeClr val="tx1"/>
                </a:solidFill>
              </a:rPr>
              <a:t>Searched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2578100" y="1866900"/>
            <a:ext cx="3937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Date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Time In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Time Out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2489200" y="4762500"/>
            <a:ext cx="3937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Victims</a:t>
            </a:r>
          </a:p>
        </p:txBody>
      </p:sp>
      <p:sp>
        <p:nvSpPr>
          <p:cNvPr id="43017" name="Text Box 12"/>
          <p:cNvSpPr txBox="1">
            <a:spLocks noChangeArrowheads="1"/>
          </p:cNvSpPr>
          <p:nvPr/>
        </p:nvSpPr>
        <p:spPr bwMode="auto">
          <a:xfrm>
            <a:off x="431800" y="1270000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0">
                <a:solidFill>
                  <a:schemeClr val="tx1"/>
                </a:solidFill>
              </a:rPr>
              <a:t>What information do you mark?</a:t>
            </a:r>
          </a:p>
        </p:txBody>
      </p:sp>
      <p:sp>
        <p:nvSpPr>
          <p:cNvPr id="43018" name="Rectangle 13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Search Markings</a:t>
            </a:r>
          </a:p>
        </p:txBody>
      </p:sp>
      <p:sp>
        <p:nvSpPr>
          <p:cNvPr id="4301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AD0733EB-974F-43F5-B407-D27FCD66B4F1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546100" y="3683000"/>
            <a:ext cx="3937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CERT-23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4711700" y="3225800"/>
            <a:ext cx="3937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FL 1-2 searched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Stairs to FL-3 unsafe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2578100" y="1727200"/>
            <a:ext cx="3937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2/15/08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In: 1430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Out: 1515</a:t>
            </a: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2527300" y="4368800"/>
            <a:ext cx="39370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2L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Moved to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CERT-23 med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ops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431800" y="1333500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0">
                <a:solidFill>
                  <a:schemeClr val="tx1"/>
                </a:solidFill>
              </a:rPr>
              <a:t>Example:</a:t>
            </a:r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Search Markings</a:t>
            </a:r>
          </a:p>
        </p:txBody>
      </p:sp>
      <p:sp>
        <p:nvSpPr>
          <p:cNvPr id="44041" name="Line 4"/>
          <p:cNvSpPr>
            <a:spLocks noChangeShapeType="1"/>
          </p:cNvSpPr>
          <p:nvPr/>
        </p:nvSpPr>
        <p:spPr bwMode="auto">
          <a:xfrm>
            <a:off x="2346325" y="1844675"/>
            <a:ext cx="4524375" cy="4048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6"/>
          <p:cNvSpPr>
            <a:spLocks noChangeShapeType="1"/>
          </p:cNvSpPr>
          <p:nvPr/>
        </p:nvSpPr>
        <p:spPr bwMode="auto">
          <a:xfrm flipV="1">
            <a:off x="2193925" y="1828800"/>
            <a:ext cx="4486275" cy="40846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Call out to survivors, “If anyone can hear my voice, come here”</a:t>
            </a:r>
          </a:p>
          <a:p>
            <a:pPr eaLnBrk="1" hangingPunct="1"/>
            <a:r>
              <a:rPr lang="en-US" altLang="en-US" smtClean="0"/>
              <a:t>Ask any survivors who do respond for more information about the building or others who may be trapped</a:t>
            </a:r>
          </a:p>
          <a:p>
            <a:pPr eaLnBrk="1" hangingPunct="1"/>
            <a:r>
              <a:rPr lang="en-US" altLang="en-US" smtClean="0"/>
              <a:t>Survivors might be in shock or confused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450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3F1D790A-2D24-4187-A705-F4914DED3C36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Search Methodology</a:t>
            </a:r>
          </a:p>
        </p:txBody>
      </p:sp>
      <p:sp>
        <p:nvSpPr>
          <p:cNvPr id="4506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41148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Bottom-up/top-down for a multi-story building</a:t>
            </a:r>
          </a:p>
          <a:p>
            <a:pPr eaLnBrk="1" hangingPunct="1"/>
            <a:r>
              <a:rPr lang="en-US" altLang="en-US" smtClean="0"/>
              <a:t>Right wall/left wall for a single floor</a:t>
            </a:r>
          </a:p>
          <a:p>
            <a:pPr eaLnBrk="1" hangingPunct="1"/>
            <a:r>
              <a:rPr lang="en-US" altLang="en-US" smtClean="0"/>
              <a:t>Stop frequently to listen</a:t>
            </a:r>
          </a:p>
        </p:txBody>
      </p:sp>
      <p:sp>
        <p:nvSpPr>
          <p:cNvPr id="4608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62BDF696-0079-42E5-817B-75FE2012BA52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46084" name="Picture 4" descr="tr_06_20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333500"/>
            <a:ext cx="4010025" cy="441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Search Methodology</a:t>
            </a:r>
          </a:p>
        </p:txBody>
      </p:sp>
      <p:sp>
        <p:nvSpPr>
          <p:cNvPr id="4608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Decision based on three factors</a:t>
            </a:r>
          </a:p>
          <a:p>
            <a:pPr lvl="1" eaLnBrk="1" hangingPunct="1"/>
            <a:r>
              <a:rPr lang="en-US" altLang="en-US" smtClean="0">
                <a:solidFill>
                  <a:schemeClr val="tx1"/>
                </a:solidFill>
              </a:rPr>
              <a:t>The risks involved for the rescuer</a:t>
            </a:r>
          </a:p>
          <a:p>
            <a:pPr lvl="1" eaLnBrk="1" hangingPunct="1"/>
            <a:r>
              <a:rPr lang="en-US" altLang="en-US" smtClean="0">
                <a:solidFill>
                  <a:schemeClr val="tx1"/>
                </a:solidFill>
              </a:rPr>
              <a:t>Greatest good for the greatest number</a:t>
            </a:r>
          </a:p>
          <a:p>
            <a:pPr lvl="1" eaLnBrk="1" hangingPunct="1"/>
            <a:r>
              <a:rPr lang="en-US" altLang="en-US" smtClean="0">
                <a:solidFill>
                  <a:schemeClr val="tx1"/>
                </a:solidFill>
              </a:rPr>
              <a:t>Resources and manpower available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151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  <p:sp>
        <p:nvSpPr>
          <p:cNvPr id="2150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84F649B4-34EB-4910-8E60-4E7658B96A58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21508" name="Picture 8" descr="CERTMemb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3582988"/>
            <a:ext cx="3565525" cy="2389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Deciding to Attempt Rescue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Stop frequently to listen for:</a:t>
            </a:r>
          </a:p>
          <a:p>
            <a:pPr lvl="1" eaLnBrk="1" hangingPunct="1"/>
            <a:r>
              <a:rPr lang="en-US" altLang="en-US" sz="3200" smtClean="0"/>
              <a:t>Tapping</a:t>
            </a:r>
          </a:p>
          <a:p>
            <a:pPr lvl="1" eaLnBrk="1" hangingPunct="1"/>
            <a:r>
              <a:rPr lang="en-US" altLang="en-US" sz="3200" smtClean="0"/>
              <a:t>Movement</a:t>
            </a:r>
          </a:p>
          <a:p>
            <a:pPr lvl="1" eaLnBrk="1" hangingPunct="1"/>
            <a:r>
              <a:rPr lang="en-US" altLang="en-US" sz="3200" smtClean="0"/>
              <a:t>Voices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08702A0B-8BA8-4508-9A86-FD148D479762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Search Methodology</a:t>
            </a:r>
          </a:p>
        </p:txBody>
      </p:sp>
      <p:sp>
        <p:nvSpPr>
          <p:cNvPr id="4710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Triangulation allows rescuers to view a location from several perspectives</a:t>
            </a:r>
          </a:p>
        </p:txBody>
      </p:sp>
      <p:sp>
        <p:nvSpPr>
          <p:cNvPr id="481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7C832BB4-5439-4DB4-9EFA-57A03E5927E2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48132" name="Picture 4" descr="haili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2406650"/>
            <a:ext cx="3262313" cy="3449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Search Methodology</a:t>
            </a:r>
          </a:p>
        </p:txBody>
      </p:sp>
      <p:sp>
        <p:nvSpPr>
          <p:cNvPr id="4813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Keep records of rescued survivors and of those who remain trapped or are dead</a:t>
            </a:r>
          </a:p>
          <a:p>
            <a:pPr eaLnBrk="1" hangingPunct="1"/>
            <a:r>
              <a:rPr lang="en-US" altLang="en-US" smtClean="0"/>
              <a:t>Report information to emergency services personnel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4915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A650801C-0F37-4CF3-BC6E-2E9D49960262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Search Methodology</a:t>
            </a:r>
          </a:p>
        </p:txBody>
      </p:sp>
      <p:sp>
        <p:nvSpPr>
          <p:cNvPr id="4915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11538189-488A-4B18-8D51-6F58CF99F761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graphicFrame>
        <p:nvGraphicFramePr>
          <p:cNvPr id="207876" name="Object 4"/>
          <p:cNvGraphicFramePr>
            <a:graphicFrameLocks/>
          </p:cNvGraphicFramePr>
          <p:nvPr>
            <p:ph type="body" idx="4294967295"/>
          </p:nvPr>
        </p:nvGraphicFramePr>
        <p:xfrm>
          <a:off x="5837238" y="1443038"/>
          <a:ext cx="2936875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Document" r:id="rId4" imgW="6318250" imgH="4127500" progId="Word.Document.8">
                  <p:embed/>
                </p:oleObj>
              </mc:Choice>
              <mc:Fallback>
                <p:oleObj name="Document" r:id="rId4" imgW="6318250" imgH="4127500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1443038"/>
                        <a:ext cx="2936875" cy="436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403225" y="1258888"/>
            <a:ext cx="556736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0">
                <a:solidFill>
                  <a:schemeClr val="tx1"/>
                </a:solidFill>
              </a:rPr>
              <a:t>Set up a grid search</a:t>
            </a:r>
          </a:p>
          <a:p>
            <a:pPr lvl="1" eaLnBrk="1" hangingPunct="1"/>
            <a:r>
              <a:rPr lang="en-US" altLang="en-US" b="0">
                <a:solidFill>
                  <a:schemeClr val="tx1"/>
                </a:solidFill>
              </a:rPr>
              <a:t>Set distance between searchers according to visibility and debris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endParaRPr lang="en-US" altLang="en-US" b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 b="0">
                <a:solidFill>
                  <a:schemeClr val="tx1"/>
                </a:solidFill>
              </a:rPr>
              <a:t>Overlap patterns for full coverage</a:t>
            </a:r>
          </a:p>
          <a:p>
            <a:pPr lvl="1" eaLnBrk="1" hangingPunct="1"/>
            <a:r>
              <a:rPr lang="en-US" altLang="en-US" b="0">
                <a:solidFill>
                  <a:schemeClr val="tx1"/>
                </a:solidFill>
              </a:rPr>
              <a:t>Search in as straight a line as possible</a:t>
            </a:r>
          </a:p>
          <a:p>
            <a:pPr lvl="1" eaLnBrk="1" hangingPunct="1"/>
            <a:r>
              <a:rPr lang="en-US" altLang="en-US" b="0">
                <a:solidFill>
                  <a:schemeClr val="tx1"/>
                </a:solidFill>
              </a:rPr>
              <a:t>Mark areas that have been searched</a:t>
            </a:r>
          </a:p>
          <a:p>
            <a:pPr eaLnBrk="1" hangingPunct="1">
              <a:buFont typeface="Arial" charset="0"/>
              <a:buNone/>
            </a:pPr>
            <a:endParaRPr lang="en-US" altLang="en-US" sz="2800" b="0"/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Exterior Search</a:t>
            </a:r>
          </a:p>
        </p:txBody>
      </p:sp>
      <p:sp>
        <p:nvSpPr>
          <p:cNvPr id="5018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  <p:cxnSp>
        <p:nvCxnSpPr>
          <p:cNvPr id="50183" name="Straight Connector 11"/>
          <p:cNvCxnSpPr>
            <a:cxnSpLocks noChangeShapeType="1"/>
          </p:cNvCxnSpPr>
          <p:nvPr/>
        </p:nvCxnSpPr>
        <p:spPr bwMode="auto">
          <a:xfrm rot="16200000" flipH="1">
            <a:off x="4480719" y="3461544"/>
            <a:ext cx="3903663" cy="41275"/>
          </a:xfrm>
          <a:prstGeom prst="line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809625"/>
            <a:ext cx="4189412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altLang="en-US" sz="2800" b="1" smtClean="0"/>
          </a:p>
          <a:p>
            <a:pPr eaLnBrk="1" hangingPunct="1"/>
            <a:r>
              <a:rPr lang="en-US" altLang="en-US" sz="2800" smtClean="0"/>
              <a:t>Remove objects and debris to free survivors and create safe rescue environment</a:t>
            </a:r>
          </a:p>
          <a:p>
            <a:pPr eaLnBrk="1" hangingPunct="1"/>
            <a:r>
              <a:rPr lang="en-US" altLang="en-US" sz="2800" smtClean="0"/>
              <a:t>Triage survivors</a:t>
            </a:r>
          </a:p>
          <a:p>
            <a:pPr eaLnBrk="1" hangingPunct="1"/>
            <a:r>
              <a:rPr lang="en-US" altLang="en-US" sz="2800" smtClean="0"/>
              <a:t>Remove survivors</a:t>
            </a:r>
          </a:p>
          <a:p>
            <a:pPr eaLnBrk="1" hangingPunct="1"/>
            <a:r>
              <a:rPr lang="en-US" altLang="en-US" sz="2800" smtClean="0"/>
              <a:t>Remove debris</a:t>
            </a:r>
          </a:p>
        </p:txBody>
      </p:sp>
      <p:sp>
        <p:nvSpPr>
          <p:cNvPr id="5120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61FD9769-3611-4033-AD88-E6EAAF07AE9A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51204" name="Picture 5" descr="17kd265-katrina-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828800"/>
            <a:ext cx="3883025" cy="315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Rescue Operations</a:t>
            </a:r>
          </a:p>
        </p:txBody>
      </p:sp>
      <p:sp>
        <p:nvSpPr>
          <p:cNvPr id="5120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Maintain rescuer safety</a:t>
            </a:r>
          </a:p>
          <a:p>
            <a:pPr eaLnBrk="1" hangingPunct="1"/>
            <a:r>
              <a:rPr lang="en-US" altLang="en-US" sz="3400" smtClean="0"/>
              <a:t>Triage in lightly and moderately damaged buildings</a:t>
            </a:r>
          </a:p>
          <a:p>
            <a:pPr eaLnBrk="1" hangingPunct="1"/>
            <a:r>
              <a:rPr lang="en-US" altLang="en-US" sz="3400" smtClean="0"/>
              <a:t>Evacuate </a:t>
            </a:r>
            <a:r>
              <a:rPr lang="en-US" altLang="en-US" sz="3600" smtClean="0"/>
              <a:t>survivors</a:t>
            </a:r>
            <a:r>
              <a:rPr lang="en-US" altLang="en-US" sz="3400" smtClean="0"/>
              <a:t> as quickly as possible</a:t>
            </a: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6873205C-FA3F-48F2-909A-D2D843E36128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Creating a Safe Environment</a:t>
            </a:r>
          </a:p>
        </p:txBody>
      </p:sp>
      <p:sp>
        <p:nvSpPr>
          <p:cNvPr id="5222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Know your limitations</a:t>
            </a:r>
          </a:p>
          <a:p>
            <a:pPr eaLnBrk="1" hangingPunct="1"/>
            <a:r>
              <a:rPr lang="en-US" altLang="en-US" sz="3400" smtClean="0"/>
              <a:t>Follow safety procedures</a:t>
            </a:r>
          </a:p>
          <a:p>
            <a:pPr eaLnBrk="1" hangingPunct="1"/>
            <a:r>
              <a:rPr lang="en-US" altLang="en-US" sz="3400" smtClean="0"/>
              <a:t>Remove debris by:</a:t>
            </a:r>
          </a:p>
          <a:p>
            <a:pPr lvl="1" eaLnBrk="1" hangingPunct="1"/>
            <a:r>
              <a:rPr lang="en-US" altLang="en-US" smtClean="0"/>
              <a:t>Leveraging</a:t>
            </a:r>
          </a:p>
          <a:p>
            <a:pPr lvl="1" eaLnBrk="1" hangingPunct="1"/>
            <a:r>
              <a:rPr lang="en-US" altLang="en-US" smtClean="0"/>
              <a:t>Cribbing</a:t>
            </a:r>
          </a:p>
          <a:p>
            <a:pPr eaLnBrk="1" hangingPunct="1"/>
            <a:endParaRPr lang="en-US" altLang="en-US" sz="3400" smtClean="0"/>
          </a:p>
        </p:txBody>
      </p:sp>
      <p:sp>
        <p:nvSpPr>
          <p:cNvPr id="5325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AFDF14CE-B83A-4E09-B2AD-AA8A6128430A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Precautions to Minimize Risk</a:t>
            </a:r>
          </a:p>
        </p:txBody>
      </p:sp>
      <p:sp>
        <p:nvSpPr>
          <p:cNvPr id="5325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74D89819-8E08-47D6-9688-00F846F760A0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8300" y="1163638"/>
            <a:ext cx="3441700" cy="5414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altLang="en-US" b="1" smtClean="0"/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Back straight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Bend knees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Keep load close to body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Push up with legs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z="3400" smtClean="0"/>
          </a:p>
        </p:txBody>
      </p:sp>
      <p:pic>
        <p:nvPicPr>
          <p:cNvPr id="54276" name="Picture 6" descr="ez221fg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590675"/>
            <a:ext cx="32162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AutoShape 7"/>
          <p:cNvSpPr>
            <a:spLocks noChangeArrowheads="1"/>
          </p:cNvSpPr>
          <p:nvPr/>
        </p:nvSpPr>
        <p:spPr bwMode="auto">
          <a:xfrm>
            <a:off x="635000" y="1511300"/>
            <a:ext cx="762000" cy="4152900"/>
          </a:xfrm>
          <a:prstGeom prst="upDownArrow">
            <a:avLst>
              <a:gd name="adj1" fmla="val 50000"/>
              <a:gd name="adj2" fmla="val 109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Proper Lifting Procedures</a:t>
            </a:r>
          </a:p>
        </p:txBody>
      </p:sp>
      <p:sp>
        <p:nvSpPr>
          <p:cNvPr id="5427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872F4CB8-8739-4773-A703-32CB631FD1BC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55299" name="Picture 4" descr="NET class6 slide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00200"/>
            <a:ext cx="3830637" cy="254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5" descr="MVC-023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587500"/>
            <a:ext cx="3400425" cy="254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317500" y="4432300"/>
            <a:ext cx="867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302" name="Rectangle 3"/>
          <p:cNvSpPr>
            <a:spLocks noChangeArrowheads="1"/>
          </p:cNvSpPr>
          <p:nvPr/>
        </p:nvSpPr>
        <p:spPr bwMode="auto">
          <a:xfrm>
            <a:off x="431800" y="4287838"/>
            <a:ext cx="4843463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 b="0">
                <a:solidFill>
                  <a:schemeClr val="tx1"/>
                </a:solidFill>
              </a:rPr>
              <a:t>For heavy lifting</a:t>
            </a:r>
          </a:p>
          <a:p>
            <a:pPr eaLnBrk="1" hangingPunct="1"/>
            <a:r>
              <a:rPr lang="en-US" altLang="en-US" sz="3000" b="0">
                <a:solidFill>
                  <a:schemeClr val="tx1"/>
                </a:solidFill>
              </a:rPr>
              <a:t>Performed in tandem</a:t>
            </a:r>
          </a:p>
          <a:p>
            <a:pPr eaLnBrk="1" hangingPunct="1"/>
            <a:r>
              <a:rPr lang="en-US" altLang="en-US" sz="3000" b="0">
                <a:solidFill>
                  <a:schemeClr val="tx1"/>
                </a:solidFill>
              </a:rPr>
              <a:t>Helps extricate </a:t>
            </a:r>
            <a:r>
              <a:rPr lang="en-US" altLang="en-US" b="0">
                <a:solidFill>
                  <a:schemeClr val="tx1"/>
                </a:solidFill>
              </a:rPr>
              <a:t>survivors</a:t>
            </a:r>
            <a:endParaRPr lang="en-US" altLang="en-US" sz="3000" b="0">
              <a:solidFill>
                <a:schemeClr val="tx1"/>
              </a:solidFill>
            </a:endParaRPr>
          </a:p>
        </p:txBody>
      </p:sp>
      <p:sp>
        <p:nvSpPr>
          <p:cNvPr id="55303" name="Rectangle 3"/>
          <p:cNvSpPr>
            <a:spLocks noChangeArrowheads="1"/>
          </p:cNvSpPr>
          <p:nvPr/>
        </p:nvSpPr>
        <p:spPr bwMode="auto">
          <a:xfrm>
            <a:off x="5156200" y="4389438"/>
            <a:ext cx="38227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 b="0">
                <a:solidFill>
                  <a:schemeClr val="tx1"/>
                </a:solidFill>
              </a:rPr>
              <a:t>Various materials and objects may be used</a:t>
            </a: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Leveraging and Cribbing</a:t>
            </a:r>
          </a:p>
        </p:txBody>
      </p:sp>
      <p:sp>
        <p:nvSpPr>
          <p:cNvPr id="5530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3243263" cy="45259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Self removal or assist</a:t>
            </a:r>
          </a:p>
          <a:p>
            <a:pPr eaLnBrk="1" hangingPunct="1"/>
            <a:r>
              <a:rPr lang="en-US" altLang="en-US" sz="2800" smtClean="0"/>
              <a:t>Lifts and drags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z="3400" smtClean="0"/>
          </a:p>
        </p:txBody>
      </p:sp>
      <p:sp>
        <p:nvSpPr>
          <p:cNvPr id="563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9674E9B1-1112-4FF5-9C07-5A40E9145D08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56324" name="Picture 5" descr="NET class6 slide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839913"/>
            <a:ext cx="4991100" cy="345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Two Types of Removal</a:t>
            </a:r>
          </a:p>
        </p:txBody>
      </p:sp>
      <p:sp>
        <p:nvSpPr>
          <p:cNvPr id="5632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Goals of Search and Rescue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Rescue greatest number in shortest amount of time</a:t>
            </a:r>
          </a:p>
          <a:p>
            <a:pPr eaLnBrk="1" hangingPunct="1"/>
            <a:r>
              <a:rPr lang="en-US" altLang="en-US" smtClean="0"/>
              <a:t>Get walking wounded out first</a:t>
            </a:r>
          </a:p>
          <a:p>
            <a:pPr eaLnBrk="1" hangingPunct="1"/>
            <a:r>
              <a:rPr lang="en-US" altLang="en-US" smtClean="0"/>
              <a:t>Rescue lightly trapped survivors next</a:t>
            </a:r>
          </a:p>
          <a:p>
            <a:pPr eaLnBrk="1" hangingPunct="1"/>
            <a:r>
              <a:rPr lang="en-US" altLang="en-US" smtClean="0"/>
              <a:t>Keep the rescuer safe</a:t>
            </a:r>
            <a:endParaRPr lang="en-US" altLang="en-US" b="1" smtClean="0"/>
          </a:p>
        </p:txBody>
      </p:sp>
      <p:sp>
        <p:nvSpPr>
          <p:cNvPr id="22533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3EE5507B-E400-48BF-B460-81E1E430F1FD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3571875" cy="45259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General stability of the immediate environment</a:t>
            </a:r>
          </a:p>
          <a:p>
            <a:pPr eaLnBrk="1" hangingPunct="1"/>
            <a:r>
              <a:rPr lang="en-US" altLang="en-US" sz="2800" smtClean="0"/>
              <a:t>Number of rescuers available</a:t>
            </a:r>
          </a:p>
          <a:p>
            <a:pPr eaLnBrk="1" hangingPunct="1"/>
            <a:r>
              <a:rPr lang="en-US" altLang="en-US" sz="2800" smtClean="0"/>
              <a:t>Strength and ability of the rescuers</a:t>
            </a:r>
          </a:p>
          <a:p>
            <a:pPr eaLnBrk="1" hangingPunct="1"/>
            <a:r>
              <a:rPr lang="en-US" altLang="en-US" sz="2800" smtClean="0"/>
              <a:t>Condition of survivor</a:t>
            </a:r>
            <a:endParaRPr lang="en-US" altLang="en-US" sz="3000" smtClean="0"/>
          </a:p>
        </p:txBody>
      </p:sp>
      <p:sp>
        <p:nvSpPr>
          <p:cNvPr id="573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955578F7-E7FF-41A1-91F5-12A17A61DB59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57348" name="Picture 5" descr="NET class6 slide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1930400"/>
            <a:ext cx="4826000" cy="335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Which Extrication Method?</a:t>
            </a:r>
          </a:p>
        </p:txBody>
      </p:sp>
      <p:sp>
        <p:nvSpPr>
          <p:cNvPr id="5735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4327525" cy="45259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Lift around survivor’s back and under knees</a:t>
            </a:r>
          </a:p>
          <a:p>
            <a:pPr eaLnBrk="1" hangingPunct="1"/>
            <a:r>
              <a:rPr lang="en-US" altLang="en-US" sz="2800" smtClean="0"/>
              <a:t>Lift survivor by keeping your own back straight and lifting with legs</a:t>
            </a:r>
          </a:p>
        </p:txBody>
      </p:sp>
      <p:sp>
        <p:nvSpPr>
          <p:cNvPr id="583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B9A0F807-985F-4D6C-97C3-56FD4FF1B4C0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58372" name="Picture 5" descr="Mvc-015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308100"/>
            <a:ext cx="364807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One-Person Arm Carry</a:t>
            </a:r>
          </a:p>
        </p:txBody>
      </p:sp>
      <p:sp>
        <p:nvSpPr>
          <p:cNvPr id="5837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CB0D23FF-704C-432D-98B8-2A97B093A8D8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59395" name="Picture 5" descr="Mvc-007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397000"/>
            <a:ext cx="3327400" cy="444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6" descr="Mvc-006f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1403350"/>
            <a:ext cx="3327400" cy="444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Pack-Strap Carry</a:t>
            </a:r>
          </a:p>
        </p:txBody>
      </p:sp>
      <p:sp>
        <p:nvSpPr>
          <p:cNvPr id="5939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A52B79B2-AF91-47A1-974C-3B59ABE7BEB6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60419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6863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1651000"/>
            <a:ext cx="3465513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8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Two-Person Carry</a:t>
            </a:r>
          </a:p>
        </p:txBody>
      </p:sp>
      <p:sp>
        <p:nvSpPr>
          <p:cNvPr id="6042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5416072E-FF0E-4FA4-89A1-8677270C6C15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61443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92300"/>
            <a:ext cx="48387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397000"/>
            <a:ext cx="3452813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7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Chair Carry</a:t>
            </a:r>
          </a:p>
        </p:txBody>
      </p:sp>
      <p:sp>
        <p:nvSpPr>
          <p:cNvPr id="6144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99855C89-AD23-4888-8ACC-279E6D7D5A74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62467" name="Picture 5" descr="BlanketCa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1254125"/>
            <a:ext cx="363855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Blanket Carry</a:t>
            </a:r>
          </a:p>
        </p:txBody>
      </p:sp>
      <p:sp>
        <p:nvSpPr>
          <p:cNvPr id="6246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1399D5BA-B11D-4A71-B7A6-7514694BD09A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63491" name="Picture 4"/>
          <p:cNvPicPr>
            <a:picLocks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0" y="1603375"/>
            <a:ext cx="6134100" cy="4033838"/>
          </a:xfrm>
          <a:noFill/>
        </p:spPr>
      </p:pic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Log Rolling</a:t>
            </a:r>
          </a:p>
        </p:txBody>
      </p:sp>
      <p:sp>
        <p:nvSpPr>
          <p:cNvPr id="6349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95E309B1-B82B-44EA-ADFD-78AC33DFE13C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64515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0085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Blanket Drag</a:t>
            </a:r>
          </a:p>
        </p:txBody>
      </p:sp>
      <p:sp>
        <p:nvSpPr>
          <p:cNvPr id="6451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should know:</a:t>
            </a:r>
          </a:p>
          <a:p>
            <a:pPr lvl="1" eaLnBrk="1" hangingPunct="1"/>
            <a:r>
              <a:rPr lang="en-US" altLang="en-US" smtClean="0"/>
              <a:t>How to decide whether to attempt rescue</a:t>
            </a:r>
          </a:p>
          <a:p>
            <a:pPr lvl="1" eaLnBrk="1" hangingPunct="1"/>
            <a:r>
              <a:rPr lang="en-US" altLang="en-US" smtClean="0"/>
              <a:t>The objectives of interior and exterior search and rescue</a:t>
            </a:r>
          </a:p>
          <a:p>
            <a:pPr lvl="1" eaLnBrk="1" hangingPunct="1"/>
            <a:r>
              <a:rPr lang="en-US" altLang="en-US" smtClean="0"/>
              <a:t>How to perform search and rescue sizeup</a:t>
            </a:r>
          </a:p>
          <a:p>
            <a:pPr lvl="1" eaLnBrk="1" hangingPunct="1"/>
            <a:r>
              <a:rPr lang="en-US" altLang="en-US" smtClean="0"/>
              <a:t>Building markings</a:t>
            </a:r>
          </a:p>
          <a:p>
            <a:pPr lvl="1" eaLnBrk="1" hangingPunct="1"/>
            <a:r>
              <a:rPr lang="en-US" altLang="en-US" smtClean="0"/>
              <a:t>Rescue functions</a:t>
            </a:r>
          </a:p>
          <a:p>
            <a:pPr lvl="1" eaLnBrk="1" hangingPunct="1"/>
            <a:r>
              <a:rPr lang="en-US" altLang="en-US" smtClean="0"/>
              <a:t>How to remove debris</a:t>
            </a:r>
          </a:p>
          <a:p>
            <a:pPr lvl="1" eaLnBrk="1" hangingPunct="1"/>
            <a:r>
              <a:rPr lang="en-US" altLang="en-US" smtClean="0"/>
              <a:t>How to extricate survivors</a:t>
            </a:r>
            <a:endParaRPr lang="en-US" altLang="en-US" sz="3400" smtClean="0"/>
          </a:p>
          <a:p>
            <a:pPr eaLnBrk="1" hangingPunct="1"/>
            <a:endParaRPr lang="en-US" altLang="en-US" sz="3400" smtClean="0"/>
          </a:p>
        </p:txBody>
      </p:sp>
      <p:sp>
        <p:nvSpPr>
          <p:cNvPr id="6553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DBD9456B-6CB1-4EDF-B656-CC55F3A8281A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Unit Summary</a:t>
            </a:r>
          </a:p>
        </p:txBody>
      </p:sp>
      <p:sp>
        <p:nvSpPr>
          <p:cNvPr id="6554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endParaRPr lang="en-US" altLang="en-US" b="1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Read unit to be covered in next session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Bring necessary supplies to next session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Wear appropriate clothes to next session</a:t>
            </a:r>
          </a:p>
        </p:txBody>
      </p:sp>
      <p:sp>
        <p:nvSpPr>
          <p:cNvPr id="665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C77B52EF-B5B5-49FD-9016-49C87C5B8124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65125" y="273050"/>
            <a:ext cx="82264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Homework Assignment</a:t>
            </a:r>
          </a:p>
        </p:txBody>
      </p:sp>
      <p:sp>
        <p:nvSpPr>
          <p:cNvPr id="6656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245225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Depends on:</a:t>
            </a:r>
          </a:p>
          <a:p>
            <a:pPr lvl="1" eaLnBrk="1" hangingPunct="1"/>
            <a:r>
              <a:rPr lang="en-US" altLang="en-US" smtClean="0">
                <a:solidFill>
                  <a:schemeClr val="tx1"/>
                </a:solidFill>
              </a:rPr>
              <a:t>Effective sizeup</a:t>
            </a:r>
          </a:p>
          <a:p>
            <a:pPr lvl="1" eaLnBrk="1" hangingPunct="1"/>
            <a:r>
              <a:rPr lang="en-US" altLang="en-US" smtClean="0">
                <a:solidFill>
                  <a:schemeClr val="tx1"/>
                </a:solidFill>
              </a:rPr>
              <a:t>Rescuer safety</a:t>
            </a:r>
          </a:p>
          <a:p>
            <a:pPr lvl="1" eaLnBrk="1" hangingPunct="1"/>
            <a:r>
              <a:rPr lang="en-US" altLang="en-US" smtClean="0">
                <a:solidFill>
                  <a:schemeClr val="tx1"/>
                </a:solidFill>
              </a:rPr>
              <a:t>Survivor safety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2355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  <p:sp>
        <p:nvSpPr>
          <p:cNvPr id="2355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C1D525BA-D8D3-4F45-BE02-1E982894D4AD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23556" name="Picture 8" descr="CERTV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1952625"/>
            <a:ext cx="4735512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Effective Search and Rescue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Identify sizeup requirements</a:t>
            </a:r>
          </a:p>
          <a:p>
            <a:pPr eaLnBrk="1" hangingPunct="1"/>
            <a:r>
              <a:rPr lang="en-US" altLang="en-US" smtClean="0"/>
              <a:t>Describe most common search techniques</a:t>
            </a:r>
          </a:p>
          <a:p>
            <a:pPr eaLnBrk="1" hangingPunct="1"/>
            <a:r>
              <a:rPr lang="en-US" altLang="en-US" smtClean="0"/>
              <a:t>Use safe techniques for debris removal</a:t>
            </a:r>
          </a:p>
          <a:p>
            <a:pPr eaLnBrk="1" hangingPunct="1"/>
            <a:r>
              <a:rPr lang="en-US" altLang="en-US" smtClean="0"/>
              <a:t>Use safe techniques for survivor extrication</a:t>
            </a:r>
          </a:p>
          <a:p>
            <a:pPr eaLnBrk="1" hangingPunct="1"/>
            <a:r>
              <a:rPr lang="en-US" altLang="en-US" smtClean="0"/>
              <a:t>Describe ways to protect rescuers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Arial" charset="0"/>
              <a:buNone/>
            </a:pPr>
            <a:endParaRPr lang="en-US" altLang="en-US" sz="4400" b="1" smtClean="0"/>
          </a:p>
          <a:p>
            <a:pPr eaLnBrk="1" hangingPunct="1"/>
            <a:endParaRPr lang="en-US" altLang="en-US" smtClean="0"/>
          </a:p>
        </p:txBody>
      </p:sp>
      <p:sp>
        <p:nvSpPr>
          <p:cNvPr id="24581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F8652970-0C29-4050-AE12-04D53BE7DBC8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Unit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Safety During Search and Rescue Operations</a:t>
            </a:r>
          </a:p>
          <a:p>
            <a:pPr eaLnBrk="1" hangingPunct="1"/>
            <a:r>
              <a:rPr lang="en-US" altLang="en-US" smtClean="0"/>
              <a:t>Conducting Interior and Exterior Searches</a:t>
            </a:r>
          </a:p>
          <a:p>
            <a:pPr eaLnBrk="1" hangingPunct="1"/>
            <a:r>
              <a:rPr lang="en-US" altLang="en-US" smtClean="0"/>
              <a:t>Conducting Rescue Operations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Arial" charset="0"/>
              <a:buNone/>
            </a:pPr>
            <a:endParaRPr lang="en-US" altLang="en-US" sz="4400" b="1" smtClean="0"/>
          </a:p>
          <a:p>
            <a:pPr eaLnBrk="1" hangingPunct="1"/>
            <a:endParaRPr lang="en-US" altLang="en-US" smtClean="0"/>
          </a:p>
        </p:txBody>
      </p:sp>
      <p:sp>
        <p:nvSpPr>
          <p:cNvPr id="25605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1CE1214F-D1E2-465E-A0A1-AA1DFDB57861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Unit 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4"/>
          <p:cNvGrpSpPr>
            <a:grpSpLocks/>
          </p:cNvGrpSpPr>
          <p:nvPr/>
        </p:nvGrpSpPr>
        <p:grpSpPr bwMode="auto">
          <a:xfrm>
            <a:off x="4757057" y="1341438"/>
            <a:ext cx="4038600" cy="4525962"/>
            <a:chOff x="1608" y="735"/>
            <a:chExt cx="2544" cy="2851"/>
          </a:xfrm>
        </p:grpSpPr>
        <p:sp>
          <p:nvSpPr>
            <p:cNvPr id="5" name="_s1028"/>
            <p:cNvSpPr>
              <a:spLocks noChangeArrowheads="1" noTextEdit="1"/>
            </p:cNvSpPr>
            <p:nvPr/>
          </p:nvSpPr>
          <p:spPr bwMode="auto">
            <a:xfrm>
              <a:off x="1959" y="949"/>
              <a:ext cx="1843" cy="1843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1029"/>
            <p:cNvSpPr>
              <a:spLocks noChangeArrowheads="1" noTextEdit="1"/>
            </p:cNvSpPr>
            <p:nvPr/>
          </p:nvSpPr>
          <p:spPr bwMode="auto">
            <a:xfrm rot="7200000">
              <a:off x="2211" y="1385"/>
              <a:ext cx="1843" cy="1843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_s1030"/>
            <p:cNvSpPr>
              <a:spLocks noChangeArrowheads="1" noTextEdit="1"/>
            </p:cNvSpPr>
            <p:nvPr/>
          </p:nvSpPr>
          <p:spPr bwMode="auto">
            <a:xfrm rot="14400000">
              <a:off x="1707" y="1385"/>
              <a:ext cx="1843" cy="1843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_s1031"/>
            <p:cNvSpPr>
              <a:spLocks noChangeArrowheads="1"/>
            </p:cNvSpPr>
            <p:nvPr/>
          </p:nvSpPr>
          <p:spPr bwMode="auto">
            <a:xfrm>
              <a:off x="3385" y="1287"/>
              <a:ext cx="739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_s1032"/>
            <p:cNvSpPr>
              <a:spLocks noChangeArrowheads="1"/>
            </p:cNvSpPr>
            <p:nvPr/>
          </p:nvSpPr>
          <p:spPr bwMode="auto">
            <a:xfrm>
              <a:off x="2511" y="2801"/>
              <a:ext cx="739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1033"/>
            <p:cNvSpPr>
              <a:spLocks noChangeArrowheads="1"/>
            </p:cNvSpPr>
            <p:nvPr/>
          </p:nvSpPr>
          <p:spPr bwMode="auto">
            <a:xfrm>
              <a:off x="1637" y="1287"/>
              <a:ext cx="739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280" y="1647"/>
              <a:ext cx="139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</a:rPr>
                <a:t>REMEMBER:</a:t>
              </a: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CERT SIZEUP IS A CONTINUAL PROCESS</a:t>
              </a:r>
            </a:p>
          </p:txBody>
        </p:sp>
      </p:grpSp>
      <p:sp>
        <p:nvSpPr>
          <p:cNvPr id="10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15686" y="1341438"/>
            <a:ext cx="4038600" cy="4525962"/>
          </a:xfrm>
        </p:spPr>
        <p:txBody>
          <a:bodyPr/>
          <a:lstStyle/>
          <a:p>
            <a:pPr marL="533400" indent="-533400" eaLnBrk="1" hangingPunct="1"/>
            <a:endParaRPr lang="en-US" altLang="en-US" sz="24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/>
              <a:t>Gather Facts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/>
              <a:t>Assess Damage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/>
              <a:t>Consider Probabilities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/>
              <a:t>Assess Your Situation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/>
              <a:t>Establish Priorities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/>
              <a:t>Make Decisions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/>
              <a:t>Develop Plan of Action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/>
              <a:t>Take Action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/>
              <a:t>Evaluate Progress</a:t>
            </a:r>
          </a:p>
        </p:txBody>
      </p:sp>
      <p:sp>
        <p:nvSpPr>
          <p:cNvPr id="103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  <p:sp>
        <p:nvSpPr>
          <p:cNvPr id="103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EEB2D1B2-62AE-453F-9856-25DC44185EC5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 </a:t>
            </a:r>
            <a:r>
              <a:rPr lang="en-US" dirty="0" err="1" smtClean="0"/>
              <a:t>Sizeup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Sizeup</a:t>
            </a:r>
            <a:r>
              <a:rPr lang="en-US" dirty="0" smtClean="0"/>
              <a:t> – Step 1</a:t>
            </a:r>
            <a:endParaRPr lang="en-US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u="sng" dirty="0" smtClean="0"/>
              <a:t>Gather Facts</a:t>
            </a:r>
          </a:p>
          <a:p>
            <a:pPr eaLnBrk="1" hangingPunct="1"/>
            <a:r>
              <a:rPr lang="en-US" altLang="en-US" dirty="0" smtClean="0"/>
              <a:t>Time of event and day of the week</a:t>
            </a:r>
          </a:p>
          <a:p>
            <a:pPr eaLnBrk="1" hangingPunct="1"/>
            <a:r>
              <a:rPr lang="en-US" altLang="en-US" dirty="0" smtClean="0"/>
              <a:t>Construction type/terrain</a:t>
            </a:r>
          </a:p>
          <a:p>
            <a:pPr eaLnBrk="1" hangingPunct="1"/>
            <a:r>
              <a:rPr lang="en-US" altLang="en-US" dirty="0" smtClean="0"/>
              <a:t>Occupancy</a:t>
            </a:r>
          </a:p>
          <a:p>
            <a:pPr eaLnBrk="1" hangingPunct="1"/>
            <a:r>
              <a:rPr lang="en-US" altLang="en-US" dirty="0" smtClean="0"/>
              <a:t>Weather</a:t>
            </a:r>
          </a:p>
          <a:p>
            <a:pPr eaLnBrk="1" hangingPunct="1"/>
            <a:r>
              <a:rPr lang="en-US" altLang="en-US" dirty="0" smtClean="0"/>
              <a:t>Hazards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663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5: Light Search and Rescue Operations 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5-</a:t>
            </a:r>
            <a:fld id="{8FDB24C9-713D-4B0A-A2C8-4F9C52C89D47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26628" name="Picture 8" descr="Kai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8"/>
          <a:stretch>
            <a:fillRect/>
          </a:stretch>
        </p:blipFill>
        <p:spPr bwMode="auto">
          <a:xfrm>
            <a:off x="4621213" y="1755775"/>
            <a:ext cx="4195762" cy="4113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ight Search and Rescue Operations&amp;quot;&quot;/&gt;&lt;property id=&quot;20307&quot; value=&quot;343&quot;/&gt;&lt;/object&gt;&lt;object type=&quot;3&quot; unique_id=&quot;10005&quot;&gt;&lt;property id=&quot;20148&quot; value=&quot;5&quot;/&gt;&lt;property id=&quot;20300&quot; value=&quot;Slide 2&quot;/&gt;&lt;property id=&quot;20307&quot; value=&quot;292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94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335&quot;/&gt;&lt;/object&gt;&lt;object type=&quot;3&quot; unique_id=&quot;10011&quot;&gt;&lt;property id=&quot;20148&quot; value=&quot;5&quot;/&gt;&lt;property id=&quot;20300&quot; value=&quot;Slide 8&quot;/&gt;&lt;property id=&quot;20307&quot; value=&quot;298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99&quot;/&gt;&lt;/object&gt;&lt;object type=&quot;3&quot; unique_id=&quot;10014&quot;&gt;&lt;property id=&quot;20148&quot; value=&quot;5&quot;/&gt;&lt;property id=&quot;20300&quot; value=&quot;Slide 11&quot;/&gt;&lt;property id=&quot;20307&quot; value=&quot;300&quot;/&gt;&lt;/object&gt;&lt;object type=&quot;3&quot; unique_id=&quot;10015&quot;&gt;&lt;property id=&quot;20148&quot; value=&quot;5&quot;/&gt;&lt;property id=&quot;20300&quot; value=&quot;Slide 12&quot;/&gt;&lt;property id=&quot;20307&quot; value=&quot;301&quot;/&gt;&lt;/object&gt;&lt;object type=&quot;3&quot; unique_id=&quot;10016&quot;&gt;&lt;property id=&quot;20148&quot; value=&quot;5&quot;/&gt;&lt;property id=&quot;20300&quot; value=&quot;Slide 13&quot;/&gt;&lt;property id=&quot;20307&quot; value=&quot;302&quot;/&gt;&lt;/object&gt;&lt;object type=&quot;3&quot; unique_id=&quot;10017&quot;&gt;&lt;property id=&quot;20148&quot; value=&quot;5&quot;/&gt;&lt;property id=&quot;20300&quot; value=&quot;Slide 14&quot;/&gt;&lt;property id=&quot;20307&quot; value=&quot;266&quot;/&gt;&lt;/object&gt;&lt;object type=&quot;3&quot; unique_id=&quot;10018&quot;&gt;&lt;property id=&quot;20148&quot; value=&quot;5&quot;/&gt;&lt;property id=&quot;20300&quot; value=&quot;Slide 15&quot;/&gt;&lt;property id=&quot;20307&quot; value=&quot;304&quot;/&gt;&lt;/object&gt;&lt;object type=&quot;3&quot; unique_id=&quot;10019&quot;&gt;&lt;property id=&quot;20148&quot; value=&quot;5&quot;/&gt;&lt;property id=&quot;20300&quot; value=&quot;Slide 16&quot;/&gt;&lt;property id=&quot;20307&quot; value=&quot;306&quot;/&gt;&lt;/object&gt;&lt;object type=&quot;3&quot; unique_id=&quot;10020&quot;&gt;&lt;property id=&quot;20148&quot; value=&quot;5&quot;/&gt;&lt;property id=&quot;20300&quot; value=&quot;Slide 17&quot;/&gt;&lt;property id=&quot;20307&quot; value=&quot;307&quot;/&gt;&lt;/object&gt;&lt;object type=&quot;3&quot; unique_id=&quot;10021&quot;&gt;&lt;property id=&quot;20148&quot; value=&quot;5&quot;/&gt;&lt;property id=&quot;20300&quot; value=&quot;Slide 18&quot;/&gt;&lt;property id=&quot;20307&quot; value=&quot;308&quot;/&gt;&lt;/object&gt;&lt;object type=&quot;3&quot; unique_id=&quot;10022&quot;&gt;&lt;property id=&quot;20148&quot; value=&quot;5&quot;/&gt;&lt;property id=&quot;20300&quot; value=&quot;Slide 19&quot;/&gt;&lt;property id=&quot;20307&quot; value=&quot;309&quot;/&gt;&lt;/object&gt;&lt;object type=&quot;3&quot; unique_id=&quot;10023&quot;&gt;&lt;property id=&quot;20148&quot; value=&quot;5&quot;/&gt;&lt;property id=&quot;20300&quot; value=&quot;Slide 20&quot;/&gt;&lt;property id=&quot;20307&quot; value=&quot;310&quot;/&gt;&lt;/object&gt;&lt;object type=&quot;3&quot; unique_id=&quot;10024&quot;&gt;&lt;property id=&quot;20148&quot; value=&quot;5&quot;/&gt;&lt;property id=&quot;20300&quot; value=&quot;Slide 21 - &amp;quot;Sizeup: Step 9&amp;quot;&quot;/&gt;&lt;property id=&quot;20307&quot; value=&quot;344&quot;/&gt;&lt;/object&gt;&lt;object type=&quot;3&quot; unique_id=&quot;10025&quot;&gt;&lt;property id=&quot;20148&quot; value=&quot;5&quot;/&gt;&lt;property id=&quot;20300&quot; value=&quot;Slide 22&quot;/&gt;&lt;property id=&quot;20307&quot; value=&quot;311&quot;/&gt;&lt;/object&gt;&lt;object type=&quot;3&quot; unique_id=&quot;10026&quot;&gt;&lt;property id=&quot;20148&quot; value=&quot;5&quot;/&gt;&lt;property id=&quot;20300&quot; value=&quot;Slide 23&quot;/&gt;&lt;property id=&quot;20307&quot; value=&quot;313&quot;/&gt;&lt;/object&gt;&lt;object type=&quot;3&quot; unique_id=&quot;10027&quot;&gt;&lt;property id=&quot;20148&quot; value=&quot;5&quot;/&gt;&lt;property id=&quot;20300&quot; value=&quot;Slide 24 - &amp;quot;Individual Voids&amp;quot;&quot;/&gt;&lt;property id=&quot;20307&quot; value=&quot;345&quot;/&gt;&lt;/object&gt;&lt;object type=&quot;3&quot; unique_id=&quot;10028&quot;&gt;&lt;property id=&quot;20148&quot; value=&quot;5&quot;/&gt;&lt;property id=&quot;20300&quot; value=&quot;Slide 25&quot;/&gt;&lt;property id=&quot;20307&quot; value=&quot;346&quot;/&gt;&lt;/object&gt;&lt;object type=&quot;3&quot; unique_id=&quot;10029&quot;&gt;&lt;property id=&quot;20148&quot; value=&quot;5&quot;/&gt;&lt;property id=&quot;20300&quot; value=&quot;Slide 26&quot;/&gt;&lt;property id=&quot;20307&quot; value=&quot;315&quot;/&gt;&lt;/object&gt;&lt;object type=&quot;3&quot; unique_id=&quot;10030&quot;&gt;&lt;property id=&quot;20148&quot; value=&quot;5&quot;/&gt;&lt;property id=&quot;20300&quot; value=&quot;Slide 27&quot;/&gt;&lt;property id=&quot;20307&quot; value=&quot;317&quot;/&gt;&lt;/object&gt;&lt;object type=&quot;3&quot; unique_id=&quot;10031&quot;&gt;&lt;property id=&quot;20148&quot; value=&quot;5&quot;/&gt;&lt;property id=&quot;20300&quot; value=&quot;Slide 28&quot;/&gt;&lt;property id=&quot;20307&quot; value=&quot;336&quot;/&gt;&lt;/object&gt;&lt;object type=&quot;3&quot; unique_id=&quot;10032&quot;&gt;&lt;property id=&quot;20148&quot; value=&quot;5&quot;/&gt;&lt;property id=&quot;20300&quot; value=&quot;Slide 29&quot;/&gt;&lt;property id=&quot;20307&quot; value=&quot;319&quot;/&gt;&lt;/object&gt;&lt;object type=&quot;3&quot; unique_id=&quot;10033&quot;&gt;&lt;property id=&quot;20148&quot; value=&quot;5&quot;/&gt;&lt;property id=&quot;20300&quot; value=&quot;Slide 30&quot;/&gt;&lt;property id=&quot;20307&quot; value=&quot;337&quot;/&gt;&lt;/object&gt;&lt;object type=&quot;3&quot; unique_id=&quot;10034&quot;&gt;&lt;property id=&quot;20148&quot; value=&quot;5&quot;/&gt;&lt;property id=&quot;20300&quot; value=&quot;Slide 31&quot;/&gt;&lt;property id=&quot;20307&quot; value=&quot;338&quot;/&gt;&lt;/object&gt;&lt;object type=&quot;3&quot; unique_id=&quot;10035&quot;&gt;&lt;property id=&quot;20148&quot; value=&quot;5&quot;/&gt;&lt;property id=&quot;20300&quot; value=&quot;Slide 32&quot;/&gt;&lt;property id=&quot;20307&quot; value=&quot;340&quot;/&gt;&lt;/object&gt;&lt;object type=&quot;3&quot; unique_id=&quot;10036&quot;&gt;&lt;property id=&quot;20148&quot; value=&quot;5&quot;/&gt;&lt;property id=&quot;20300&quot; value=&quot;Slide 33&quot;/&gt;&lt;property id=&quot;20307&quot; value=&quot;341&quot;/&gt;&lt;/object&gt;&lt;object type=&quot;3&quot; unique_id=&quot;10037&quot;&gt;&lt;property id=&quot;20148&quot; value=&quot;5&quot;/&gt;&lt;property id=&quot;20300&quot; value=&quot;Slide 34&quot;/&gt;&lt;property id=&quot;20307&quot; value=&quot;320&quot;/&gt;&lt;/object&gt;&lt;object type=&quot;3&quot; unique_id=&quot;10038&quot;&gt;&lt;property id=&quot;20148&quot; value=&quot;5&quot;/&gt;&lt;property id=&quot;20300&quot; value=&quot;Slide 35&quot;/&gt;&lt;property id=&quot;20307&quot; value=&quot;321&quot;/&gt;&lt;/object&gt;&lt;object type=&quot;3&quot; unique_id=&quot;10039&quot;&gt;&lt;property id=&quot;20148&quot; value=&quot;5&quot;/&gt;&lt;property id=&quot;20300&quot; value=&quot;Slide 36&quot;/&gt;&lt;property id=&quot;20307&quot; value=&quot;322&quot;/&gt;&lt;/object&gt;&lt;object type=&quot;3&quot; unique_id=&quot;10040&quot;&gt;&lt;property id=&quot;20148&quot; value=&quot;5&quot;/&gt;&lt;property id=&quot;20300&quot; value=&quot;Slide 37&quot;/&gt;&lt;property id=&quot;20307&quot; value=&quot;323&quot;/&gt;&lt;/object&gt;&lt;object type=&quot;3&quot; unique_id=&quot;10041&quot;&gt;&lt;property id=&quot;20148&quot; value=&quot;5&quot;/&gt;&lt;property id=&quot;20300&quot; value=&quot;Slide 38&quot;/&gt;&lt;property id=&quot;20307&quot; value=&quot;326&quot;/&gt;&lt;/object&gt;&lt;object type=&quot;3&quot; unique_id=&quot;10042&quot;&gt;&lt;property id=&quot;20148&quot; value=&quot;5&quot;/&gt;&lt;property id=&quot;20300&quot; value=&quot;Slide 39&quot;/&gt;&lt;property id=&quot;20307&quot; value=&quot;324&quot;/&gt;&lt;/object&gt;&lt;object type=&quot;3&quot; unique_id=&quot;10043&quot;&gt;&lt;property id=&quot;20148&quot; value=&quot;5&quot;/&gt;&lt;property id=&quot;20300&quot; value=&quot;Slide 40&quot;/&gt;&lt;property id=&quot;20307&quot; value=&quot;325&quot;/&gt;&lt;/object&gt;&lt;object type=&quot;3&quot; unique_id=&quot;10044&quot;&gt;&lt;property id=&quot;20148&quot; value=&quot;5&quot;/&gt;&lt;property id=&quot;20300&quot; value=&quot;Slide 41&quot;/&gt;&lt;property id=&quot;20307&quot; value=&quot;327&quot;/&gt;&lt;/object&gt;&lt;object type=&quot;3&quot; unique_id=&quot;10045&quot;&gt;&lt;property id=&quot;20148&quot; value=&quot;5&quot;/&gt;&lt;property id=&quot;20300&quot; value=&quot;Slide 42&quot;/&gt;&lt;property id=&quot;20307&quot; value=&quot;328&quot;/&gt;&lt;/object&gt;&lt;object type=&quot;3&quot; unique_id=&quot;10046&quot;&gt;&lt;property id=&quot;20148&quot; value=&quot;5&quot;/&gt;&lt;property id=&quot;20300&quot; value=&quot;Slide 43&quot;/&gt;&lt;property id=&quot;20307&quot; value=&quot;329&quot;/&gt;&lt;/object&gt;&lt;object type=&quot;3&quot; unique_id=&quot;10047&quot;&gt;&lt;property id=&quot;20148&quot; value=&quot;5&quot;/&gt;&lt;property id=&quot;20300&quot; value=&quot;Slide 44&quot;/&gt;&lt;property id=&quot;20307&quot; value=&quot;330&quot;/&gt;&lt;/object&gt;&lt;object type=&quot;3&quot; unique_id=&quot;10048&quot;&gt;&lt;property id=&quot;20148&quot; value=&quot;5&quot;/&gt;&lt;property id=&quot;20300&quot; value=&quot;Slide 45&quot;/&gt;&lt;property id=&quot;20307&quot; value=&quot;342&quot;/&gt;&lt;/object&gt;&lt;object type=&quot;3&quot; unique_id=&quot;10049&quot;&gt;&lt;property id=&quot;20148&quot; value=&quot;5&quot;/&gt;&lt;property id=&quot;20300&quot; value=&quot;Slide 46&quot;/&gt;&lt;property id=&quot;20307&quot; value=&quot;332&quot;/&gt;&lt;/object&gt;&lt;object type=&quot;3&quot; unique_id=&quot;10050&quot;&gt;&lt;property id=&quot;20148&quot; value=&quot;5&quot;/&gt;&lt;property id=&quot;20300&quot; value=&quot;Slide 47&quot;/&gt;&lt;property id=&quot;20307&quot; value=&quot;331&quot;/&gt;&lt;/object&gt;&lt;object type=&quot;3&quot; unique_id=&quot;10051&quot;&gt;&lt;property id=&quot;20148&quot; value=&quot;5&quot;/&gt;&lt;property id=&quot;20300&quot; value=&quot;Slide 48&quot;/&gt;&lt;property id=&quot;20307&quot; value=&quot;333&quot;/&gt;&lt;/object&gt;&lt;object type=&quot;3&quot; unique_id=&quot;10052&quot;&gt;&lt;property id=&quot;20148&quot; value=&quot;5&quot;/&gt;&lt;property id=&quot;20300&quot; value=&quot;Slide 49&quot;/&gt;&lt;property id=&quot;20307&quot; value=&quot;334&quot;/&gt;&lt;/object&gt;&lt;/object&gt;&lt;/object&gt;&lt;/database&gt;"/>
</p:tagLst>
</file>

<file path=ppt/theme/theme1.xml><?xml version="1.0" encoding="utf-8"?>
<a:theme xmlns:a="http://schemas.openxmlformats.org/drawingml/2006/main" name="Cert_ppt_template">
  <a:themeElements>
    <a:clrScheme name="Cert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rt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rt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ert_ppt_template">
  <a:themeElements>
    <a:clrScheme name="1_Cert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ert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ert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rt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rt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rt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rt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rt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4E6717E8D334DB41EECC6BFB9AFD2" ma:contentTypeVersion="0" ma:contentTypeDescription="Create a new document." ma:contentTypeScope="" ma:versionID="e040c4fd0f68f005cdd4875e4a8a37c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F8B307-5092-4F98-AC31-82A6173F1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CE94DB-D506-48C8-9D16-7F8B26CE9F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D3FA268-9FB9-401D-BD22-66C004B11D4F}">
  <ds:schemaRefs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4935</TotalTime>
  <Words>1589</Words>
  <Application>Microsoft Office PowerPoint</Application>
  <PresentationFormat>On-screen Show (4:3)</PresentationFormat>
  <Paragraphs>459</Paragraphs>
  <Slides>49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Wingdings</vt:lpstr>
      <vt:lpstr>Times</vt:lpstr>
      <vt:lpstr>Calibri</vt:lpstr>
      <vt:lpstr>Times New Roman</vt:lpstr>
      <vt:lpstr>Arial Black</vt:lpstr>
      <vt:lpstr>Cert_ppt_template</vt:lpstr>
      <vt:lpstr>1_Cert_ppt_template</vt:lpstr>
      <vt:lpstr>Custom Design</vt:lpstr>
      <vt:lpstr>Microsoft Clip Gallery</vt:lpstr>
      <vt:lpstr>Microsoft Office Word 97 - 2003 Document</vt:lpstr>
      <vt:lpstr>Light Search and Rescue Operations</vt:lpstr>
      <vt:lpstr>Search and Rescue</vt:lpstr>
      <vt:lpstr>Deciding to Attempt Rescue</vt:lpstr>
      <vt:lpstr>Goals of Search and Rescue</vt:lpstr>
      <vt:lpstr>Effective Search and Rescue</vt:lpstr>
      <vt:lpstr>Unit Objectives</vt:lpstr>
      <vt:lpstr>Unit Topics</vt:lpstr>
      <vt:lpstr>CERT Sizeup</vt:lpstr>
      <vt:lpstr>Sizeup – Step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Sizeup:  Step 9</vt:lpstr>
      <vt:lpstr>PowerPoint Presentation</vt:lpstr>
      <vt:lpstr>PowerPoint Presentation</vt:lpstr>
      <vt:lpstr>Individual Voids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 Basic Training Unit 5 - Light Search and Rescue Operations</dc:title>
  <dc:subject>This presentation contains the Community Emergency Response Team (CERT) Basic Training Unit 5, which discusses Light Search and Rescue Operations.</dc:subject>
  <dc:creator>FEMA;Community Emergency Response Team;CitizenCorps</dc:creator>
  <cp:keywords>FEMA, CERT, basic, training, light, search, rescue, unit 5</cp:keywords>
  <cp:lastModifiedBy>Jones, Cynthia</cp:lastModifiedBy>
  <cp:revision>318</cp:revision>
  <cp:lastPrinted>2005-12-21T16:28:49Z</cp:lastPrinted>
  <dcterms:created xsi:type="dcterms:W3CDTF">2005-12-20T16:22:26Z</dcterms:created>
  <dcterms:modified xsi:type="dcterms:W3CDTF">2016-02-24T20:53:21Z</dcterms:modified>
</cp:coreProperties>
</file>